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93" r:id="rId4"/>
  </p:sldMasterIdLst>
  <p:notesMasterIdLst>
    <p:notesMasterId r:id="rId7"/>
  </p:notesMasterIdLst>
  <p:handoutMasterIdLst>
    <p:handoutMasterId r:id="rId8"/>
  </p:handoutMasterIdLst>
  <p:sldIdLst>
    <p:sldId id="258" r:id="rId5"/>
    <p:sldId id="259" r:id="rId6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6E9EC3-AB5C-48DA-80B3-3E88E9926A42}" v="7" dt="2022-02-01T19:43:56.0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89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28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ph Lynch" userId="eaceab13-3f1e-4dca-8f13-2622c6797e3c" providerId="ADAL" clId="{936E9EC3-AB5C-48DA-80B3-3E88E9926A42}"/>
    <pc:docChg chg="undo custSel modSld modNotesMaster modHandout">
      <pc:chgData name="Joseph Lynch" userId="eaceab13-3f1e-4dca-8f13-2622c6797e3c" providerId="ADAL" clId="{936E9EC3-AB5C-48DA-80B3-3E88E9926A42}" dt="2022-02-01T20:01:10.357" v="892" actId="20577"/>
      <pc:docMkLst>
        <pc:docMk/>
      </pc:docMkLst>
      <pc:sldChg chg="addSp delSp modSp mod">
        <pc:chgData name="Joseph Lynch" userId="eaceab13-3f1e-4dca-8f13-2622c6797e3c" providerId="ADAL" clId="{936E9EC3-AB5C-48DA-80B3-3E88E9926A42}" dt="2022-02-01T20:01:10.357" v="892" actId="20577"/>
        <pc:sldMkLst>
          <pc:docMk/>
          <pc:sldMk cId="1773372109" sldId="259"/>
        </pc:sldMkLst>
        <pc:spChg chg="del">
          <ac:chgData name="Joseph Lynch" userId="eaceab13-3f1e-4dca-8f13-2622c6797e3c" providerId="ADAL" clId="{936E9EC3-AB5C-48DA-80B3-3E88E9926A42}" dt="2022-02-01T18:53:36.183" v="313" actId="21"/>
          <ac:spMkLst>
            <pc:docMk/>
            <pc:sldMk cId="1773372109" sldId="259"/>
            <ac:spMk id="3" creationId="{F45CCE04-6E1A-4D34-B922-EBE800AA9078}"/>
          </ac:spMkLst>
        </pc:spChg>
        <pc:spChg chg="mod">
          <ac:chgData name="Joseph Lynch" userId="eaceab13-3f1e-4dca-8f13-2622c6797e3c" providerId="ADAL" clId="{936E9EC3-AB5C-48DA-80B3-3E88E9926A42}" dt="2022-02-01T18:58:38.637" v="527" actId="1076"/>
          <ac:spMkLst>
            <pc:docMk/>
            <pc:sldMk cId="1773372109" sldId="259"/>
            <ac:spMk id="19" creationId="{21C604EF-32A3-42D7-8586-5D643B7D12C1}"/>
          </ac:spMkLst>
        </pc:spChg>
        <pc:spChg chg="mod">
          <ac:chgData name="Joseph Lynch" userId="eaceab13-3f1e-4dca-8f13-2622c6797e3c" providerId="ADAL" clId="{936E9EC3-AB5C-48DA-80B3-3E88E9926A42}" dt="2022-02-01T19:00:01.313" v="538" actId="14100"/>
          <ac:spMkLst>
            <pc:docMk/>
            <pc:sldMk cId="1773372109" sldId="259"/>
            <ac:spMk id="20" creationId="{E27E376D-AE9F-46B0-AA66-A3D22FC5623A}"/>
          </ac:spMkLst>
        </pc:spChg>
        <pc:spChg chg="del mod">
          <ac:chgData name="Joseph Lynch" userId="eaceab13-3f1e-4dca-8f13-2622c6797e3c" providerId="ADAL" clId="{936E9EC3-AB5C-48DA-80B3-3E88E9926A42}" dt="2022-02-01T19:05:26.732" v="577" actId="21"/>
          <ac:spMkLst>
            <pc:docMk/>
            <pc:sldMk cId="1773372109" sldId="259"/>
            <ac:spMk id="21" creationId="{15CEA15C-8C59-4D2F-8040-B72EEAE6FB4A}"/>
          </ac:spMkLst>
        </pc:spChg>
        <pc:spChg chg="del mod">
          <ac:chgData name="Joseph Lynch" userId="eaceab13-3f1e-4dca-8f13-2622c6797e3c" providerId="ADAL" clId="{936E9EC3-AB5C-48DA-80B3-3E88E9926A42}" dt="2022-02-01T19:59:32.855" v="873" actId="21"/>
          <ac:spMkLst>
            <pc:docMk/>
            <pc:sldMk cId="1773372109" sldId="259"/>
            <ac:spMk id="22" creationId="{FAC2903E-5B1B-456C-94C2-FC7E867D4F53}"/>
          </ac:spMkLst>
        </pc:spChg>
        <pc:spChg chg="del mod">
          <ac:chgData name="Joseph Lynch" userId="eaceab13-3f1e-4dca-8f13-2622c6797e3c" providerId="ADAL" clId="{936E9EC3-AB5C-48DA-80B3-3E88E9926A42}" dt="2022-02-01T19:00:17.312" v="542" actId="21"/>
          <ac:spMkLst>
            <pc:docMk/>
            <pc:sldMk cId="1773372109" sldId="259"/>
            <ac:spMk id="23" creationId="{B1D13964-3BCA-4613-8A6D-5CEC7CC35B3B}"/>
          </ac:spMkLst>
        </pc:spChg>
        <pc:spChg chg="mod">
          <ac:chgData name="Joseph Lynch" userId="eaceab13-3f1e-4dca-8f13-2622c6797e3c" providerId="ADAL" clId="{936E9EC3-AB5C-48DA-80B3-3E88E9926A42}" dt="2022-02-01T19:59:39.874" v="875" actId="1076"/>
          <ac:spMkLst>
            <pc:docMk/>
            <pc:sldMk cId="1773372109" sldId="259"/>
            <ac:spMk id="24" creationId="{E229E048-A3A7-4692-842F-3C90638B8575}"/>
          </ac:spMkLst>
        </pc:spChg>
        <pc:spChg chg="del">
          <ac:chgData name="Joseph Lynch" userId="eaceab13-3f1e-4dca-8f13-2622c6797e3c" providerId="ADAL" clId="{936E9EC3-AB5C-48DA-80B3-3E88E9926A42}" dt="2022-02-01T19:09:51.135" v="689" actId="21"/>
          <ac:spMkLst>
            <pc:docMk/>
            <pc:sldMk cId="1773372109" sldId="259"/>
            <ac:spMk id="25" creationId="{A02A68C5-2481-443C-9339-71AFFFE8B3C6}"/>
          </ac:spMkLst>
        </pc:spChg>
        <pc:spChg chg="mod">
          <ac:chgData name="Joseph Lynch" userId="eaceab13-3f1e-4dca-8f13-2622c6797e3c" providerId="ADAL" clId="{936E9EC3-AB5C-48DA-80B3-3E88E9926A42}" dt="2022-02-01T19:59:48.828" v="877" actId="1076"/>
          <ac:spMkLst>
            <pc:docMk/>
            <pc:sldMk cId="1773372109" sldId="259"/>
            <ac:spMk id="26" creationId="{6CC65D6C-DD16-4338-8CA6-BFA0B65035D7}"/>
          </ac:spMkLst>
        </pc:spChg>
        <pc:spChg chg="del">
          <ac:chgData name="Joseph Lynch" userId="eaceab13-3f1e-4dca-8f13-2622c6797e3c" providerId="ADAL" clId="{936E9EC3-AB5C-48DA-80B3-3E88E9926A42}" dt="2022-02-01T19:10:00.433" v="690" actId="21"/>
          <ac:spMkLst>
            <pc:docMk/>
            <pc:sldMk cId="1773372109" sldId="259"/>
            <ac:spMk id="27" creationId="{0FA8CCAE-6C83-4256-B2BA-18AE94FC1DE0}"/>
          </ac:spMkLst>
        </pc:spChg>
        <pc:spChg chg="mod">
          <ac:chgData name="Joseph Lynch" userId="eaceab13-3f1e-4dca-8f13-2622c6797e3c" providerId="ADAL" clId="{936E9EC3-AB5C-48DA-80B3-3E88E9926A42}" dt="2022-02-01T19:59:42.391" v="876" actId="1076"/>
          <ac:spMkLst>
            <pc:docMk/>
            <pc:sldMk cId="1773372109" sldId="259"/>
            <ac:spMk id="28" creationId="{D9B98AB0-A449-4332-82F4-94318C473B83}"/>
          </ac:spMkLst>
        </pc:spChg>
        <pc:spChg chg="mod">
          <ac:chgData name="Joseph Lynch" userId="eaceab13-3f1e-4dca-8f13-2622c6797e3c" providerId="ADAL" clId="{936E9EC3-AB5C-48DA-80B3-3E88E9926A42}" dt="2022-02-01T20:00:03.159" v="880" actId="1076"/>
          <ac:spMkLst>
            <pc:docMk/>
            <pc:sldMk cId="1773372109" sldId="259"/>
            <ac:spMk id="29" creationId="{743439A9-C933-477D-A966-F21E29691839}"/>
          </ac:spMkLst>
        </pc:spChg>
        <pc:spChg chg="mod">
          <ac:chgData name="Joseph Lynch" userId="eaceab13-3f1e-4dca-8f13-2622c6797e3c" providerId="ADAL" clId="{936E9EC3-AB5C-48DA-80B3-3E88E9926A42}" dt="2022-02-01T19:59:37.277" v="874" actId="1076"/>
          <ac:spMkLst>
            <pc:docMk/>
            <pc:sldMk cId="1773372109" sldId="259"/>
            <ac:spMk id="30" creationId="{F8066417-8A57-4907-85EC-A2494CB96202}"/>
          </ac:spMkLst>
        </pc:spChg>
        <pc:spChg chg="del">
          <ac:chgData name="Joseph Lynch" userId="eaceab13-3f1e-4dca-8f13-2622c6797e3c" providerId="ADAL" clId="{936E9EC3-AB5C-48DA-80B3-3E88E9926A42}" dt="2022-02-01T20:00:06.949" v="881" actId="21"/>
          <ac:spMkLst>
            <pc:docMk/>
            <pc:sldMk cId="1773372109" sldId="259"/>
            <ac:spMk id="31" creationId="{E0BA9528-74CE-4286-A8E3-697EED90FF57}"/>
          </ac:spMkLst>
        </pc:spChg>
        <pc:spChg chg="mod">
          <ac:chgData name="Joseph Lynch" userId="eaceab13-3f1e-4dca-8f13-2622c6797e3c" providerId="ADAL" clId="{936E9EC3-AB5C-48DA-80B3-3E88E9926A42}" dt="2022-02-01T19:13:17.741" v="841" actId="1076"/>
          <ac:spMkLst>
            <pc:docMk/>
            <pc:sldMk cId="1773372109" sldId="259"/>
            <ac:spMk id="32" creationId="{05E740D1-0BDB-44A7-8B44-8DBC24EE1D85}"/>
          </ac:spMkLst>
        </pc:spChg>
        <pc:spChg chg="del mod">
          <ac:chgData name="Joseph Lynch" userId="eaceab13-3f1e-4dca-8f13-2622c6797e3c" providerId="ADAL" clId="{936E9EC3-AB5C-48DA-80B3-3E88E9926A42}" dt="2022-02-01T19:01:27.112" v="548" actId="21"/>
          <ac:spMkLst>
            <pc:docMk/>
            <pc:sldMk cId="1773372109" sldId="259"/>
            <ac:spMk id="33" creationId="{CACBECA8-5F46-4129-B680-BEB24114797F}"/>
          </ac:spMkLst>
        </pc:spChg>
        <pc:spChg chg="del">
          <ac:chgData name="Joseph Lynch" userId="eaceab13-3f1e-4dca-8f13-2622c6797e3c" providerId="ADAL" clId="{936E9EC3-AB5C-48DA-80B3-3E88E9926A42}" dt="2022-02-01T20:00:16.885" v="883" actId="21"/>
          <ac:spMkLst>
            <pc:docMk/>
            <pc:sldMk cId="1773372109" sldId="259"/>
            <ac:spMk id="34" creationId="{E13E0FEE-D99C-4128-A8A5-2BAB37F5792E}"/>
          </ac:spMkLst>
        </pc:spChg>
        <pc:spChg chg="mod">
          <ac:chgData name="Joseph Lynch" userId="eaceab13-3f1e-4dca-8f13-2622c6797e3c" providerId="ADAL" clId="{936E9EC3-AB5C-48DA-80B3-3E88E9926A42}" dt="2022-02-01T19:04:48.115" v="568" actId="1076"/>
          <ac:spMkLst>
            <pc:docMk/>
            <pc:sldMk cId="1773372109" sldId="259"/>
            <ac:spMk id="42" creationId="{573D34AF-EBF0-404F-87DE-5A3C839F0309}"/>
          </ac:spMkLst>
        </pc:spChg>
        <pc:spChg chg="mod">
          <ac:chgData name="Joseph Lynch" userId="eaceab13-3f1e-4dca-8f13-2622c6797e3c" providerId="ADAL" clId="{936E9EC3-AB5C-48DA-80B3-3E88E9926A42}" dt="2022-02-01T19:04:52.401" v="569" actId="1076"/>
          <ac:spMkLst>
            <pc:docMk/>
            <pc:sldMk cId="1773372109" sldId="259"/>
            <ac:spMk id="43" creationId="{E71031E6-D4DB-4605-8E55-504F685B80BE}"/>
          </ac:spMkLst>
        </pc:spChg>
        <pc:spChg chg="mod">
          <ac:chgData name="Joseph Lynch" userId="eaceab13-3f1e-4dca-8f13-2622c6797e3c" providerId="ADAL" clId="{936E9EC3-AB5C-48DA-80B3-3E88E9926A42}" dt="2022-02-01T19:04:56.853" v="570" actId="1076"/>
          <ac:spMkLst>
            <pc:docMk/>
            <pc:sldMk cId="1773372109" sldId="259"/>
            <ac:spMk id="44" creationId="{974ADBE5-CFA9-4117-865C-D33E37FDE79D}"/>
          </ac:spMkLst>
        </pc:spChg>
        <pc:spChg chg="mod">
          <ac:chgData name="Joseph Lynch" userId="eaceab13-3f1e-4dca-8f13-2622c6797e3c" providerId="ADAL" clId="{936E9EC3-AB5C-48DA-80B3-3E88E9926A42}" dt="2022-02-01T19:05:34.907" v="578" actId="1076"/>
          <ac:spMkLst>
            <pc:docMk/>
            <pc:sldMk cId="1773372109" sldId="259"/>
            <ac:spMk id="45" creationId="{EAB3E497-A860-4FDC-AB88-B2C5F62A17C8}"/>
          </ac:spMkLst>
        </pc:spChg>
        <pc:spChg chg="mod">
          <ac:chgData name="Joseph Lynch" userId="eaceab13-3f1e-4dca-8f13-2622c6797e3c" providerId="ADAL" clId="{936E9EC3-AB5C-48DA-80B3-3E88E9926A42}" dt="2022-02-01T18:59:09.591" v="532" actId="14100"/>
          <ac:spMkLst>
            <pc:docMk/>
            <pc:sldMk cId="1773372109" sldId="259"/>
            <ac:spMk id="46" creationId="{4F021C13-D6E4-4D24-9AE1-09BC870B5151}"/>
          </ac:spMkLst>
        </pc:spChg>
        <pc:spChg chg="mod">
          <ac:chgData name="Joseph Lynch" userId="eaceab13-3f1e-4dca-8f13-2622c6797e3c" providerId="ADAL" clId="{936E9EC3-AB5C-48DA-80B3-3E88E9926A42}" dt="2022-02-01T19:10:26.777" v="693" actId="1076"/>
          <ac:spMkLst>
            <pc:docMk/>
            <pc:sldMk cId="1773372109" sldId="259"/>
            <ac:spMk id="47" creationId="{F9E34E08-5119-496C-A0D9-B0E7A6125002}"/>
          </ac:spMkLst>
        </pc:spChg>
        <pc:spChg chg="mod">
          <ac:chgData name="Joseph Lynch" userId="eaceab13-3f1e-4dca-8f13-2622c6797e3c" providerId="ADAL" clId="{936E9EC3-AB5C-48DA-80B3-3E88E9926A42}" dt="2022-02-01T19:13:23.836" v="842" actId="1076"/>
          <ac:spMkLst>
            <pc:docMk/>
            <pc:sldMk cId="1773372109" sldId="259"/>
            <ac:spMk id="50" creationId="{9C991BD6-89BD-4324-808A-A00133321CD2}"/>
          </ac:spMkLst>
        </pc:spChg>
        <pc:spChg chg="mod">
          <ac:chgData name="Joseph Lynch" userId="eaceab13-3f1e-4dca-8f13-2622c6797e3c" providerId="ADAL" clId="{936E9EC3-AB5C-48DA-80B3-3E88E9926A42}" dt="2022-02-01T19:59:53.272" v="878" actId="1076"/>
          <ac:spMkLst>
            <pc:docMk/>
            <pc:sldMk cId="1773372109" sldId="259"/>
            <ac:spMk id="51" creationId="{03B8F854-FBBD-4B35-AE57-FA581C468D99}"/>
          </ac:spMkLst>
        </pc:spChg>
        <pc:spChg chg="mod">
          <ac:chgData name="Joseph Lynch" userId="eaceab13-3f1e-4dca-8f13-2622c6797e3c" providerId="ADAL" clId="{936E9EC3-AB5C-48DA-80B3-3E88E9926A42}" dt="2022-02-01T20:00:11.344" v="882" actId="1076"/>
          <ac:spMkLst>
            <pc:docMk/>
            <pc:sldMk cId="1773372109" sldId="259"/>
            <ac:spMk id="52" creationId="{A2FF2AEC-6B6C-485D-9437-2ED215E6529D}"/>
          </ac:spMkLst>
        </pc:spChg>
        <pc:spChg chg="add mod">
          <ac:chgData name="Joseph Lynch" userId="eaceab13-3f1e-4dca-8f13-2622c6797e3c" providerId="ADAL" clId="{936E9EC3-AB5C-48DA-80B3-3E88E9926A42}" dt="2022-02-01T20:01:10.357" v="892" actId="20577"/>
          <ac:spMkLst>
            <pc:docMk/>
            <pc:sldMk cId="1773372109" sldId="259"/>
            <ac:spMk id="53" creationId="{F42DF946-AF2D-4CCD-8205-690B7B879C2B}"/>
          </ac:spMkLst>
        </pc:spChg>
        <pc:spChg chg="add mod">
          <ac:chgData name="Joseph Lynch" userId="eaceab13-3f1e-4dca-8f13-2622c6797e3c" providerId="ADAL" clId="{936E9EC3-AB5C-48DA-80B3-3E88E9926A42}" dt="2022-02-01T19:05:11.611" v="576" actId="1076"/>
          <ac:spMkLst>
            <pc:docMk/>
            <pc:sldMk cId="1773372109" sldId="259"/>
            <ac:spMk id="54" creationId="{DF1E5C04-1057-486F-8789-89CF94D6B0A0}"/>
          </ac:spMkLst>
        </pc:spChg>
        <pc:spChg chg="add mod">
          <ac:chgData name="Joseph Lynch" userId="eaceab13-3f1e-4dca-8f13-2622c6797e3c" providerId="ADAL" clId="{936E9EC3-AB5C-48DA-80B3-3E88E9926A42}" dt="2022-02-01T19:05:08.366" v="575" actId="1076"/>
          <ac:spMkLst>
            <pc:docMk/>
            <pc:sldMk cId="1773372109" sldId="259"/>
            <ac:spMk id="55" creationId="{D2227712-C31C-49BF-B8D8-55B04AE52BC9}"/>
          </ac:spMkLst>
        </pc:spChg>
        <pc:spChg chg="add mod">
          <ac:chgData name="Joseph Lynch" userId="eaceab13-3f1e-4dca-8f13-2622c6797e3c" providerId="ADAL" clId="{936E9EC3-AB5C-48DA-80B3-3E88E9926A42}" dt="2022-02-01T19:10:24.699" v="692" actId="1076"/>
          <ac:spMkLst>
            <pc:docMk/>
            <pc:sldMk cId="1773372109" sldId="259"/>
            <ac:spMk id="60" creationId="{4F723D66-8CB7-4C22-8F31-D4AC0A0C2632}"/>
          </ac:spMkLst>
        </pc:spChg>
        <pc:spChg chg="add mod">
          <ac:chgData name="Joseph Lynch" userId="eaceab13-3f1e-4dca-8f13-2622c6797e3c" providerId="ADAL" clId="{936E9EC3-AB5C-48DA-80B3-3E88E9926A42}" dt="2022-02-01T19:10:20.946" v="691" actId="1076"/>
          <ac:spMkLst>
            <pc:docMk/>
            <pc:sldMk cId="1773372109" sldId="259"/>
            <ac:spMk id="61" creationId="{D9EDE3EE-1EEC-4E8A-AC6D-5D79532A580B}"/>
          </ac:spMkLst>
        </pc:spChg>
        <pc:spChg chg="add mod">
          <ac:chgData name="Joseph Lynch" userId="eaceab13-3f1e-4dca-8f13-2622c6797e3c" providerId="ADAL" clId="{936E9EC3-AB5C-48DA-80B3-3E88E9926A42}" dt="2022-02-01T19:14:08.483" v="856" actId="14100"/>
          <ac:spMkLst>
            <pc:docMk/>
            <pc:sldMk cId="1773372109" sldId="259"/>
            <ac:spMk id="62" creationId="{021213DF-6C8D-4DE1-8509-7676809398EF}"/>
          </ac:spMkLst>
        </pc:spChg>
        <pc:cxnChg chg="mod">
          <ac:chgData name="Joseph Lynch" userId="eaceab13-3f1e-4dca-8f13-2622c6797e3c" providerId="ADAL" clId="{936E9EC3-AB5C-48DA-80B3-3E88E9926A42}" dt="2022-02-01T19:00:01.313" v="538" actId="14100"/>
          <ac:cxnSpMkLst>
            <pc:docMk/>
            <pc:sldMk cId="1773372109" sldId="259"/>
            <ac:cxnSpMk id="36" creationId="{1DE0112F-791B-49A1-8CD8-15FA7DC6F17B}"/>
          </ac:cxnSpMkLst>
        </pc:cxnChg>
        <pc:cxnChg chg="mod">
          <ac:chgData name="Joseph Lynch" userId="eaceab13-3f1e-4dca-8f13-2622c6797e3c" providerId="ADAL" clId="{936E9EC3-AB5C-48DA-80B3-3E88E9926A42}" dt="2022-02-01T19:03:11.283" v="559" actId="1076"/>
          <ac:cxnSpMkLst>
            <pc:docMk/>
            <pc:sldMk cId="1773372109" sldId="259"/>
            <ac:cxnSpMk id="49" creationId="{88C5FB59-79BD-402C-B020-CAA59D615CC0}"/>
          </ac:cxnSpMkLst>
        </pc:cxnChg>
        <pc:cxnChg chg="mod">
          <ac:chgData name="Joseph Lynch" userId="eaceab13-3f1e-4dca-8f13-2622c6797e3c" providerId="ADAL" clId="{936E9EC3-AB5C-48DA-80B3-3E88E9926A42}" dt="2022-02-01T19:03:16.852" v="560" actId="1076"/>
          <ac:cxnSpMkLst>
            <pc:docMk/>
            <pc:sldMk cId="1773372109" sldId="259"/>
            <ac:cxnSpMk id="93" creationId="{C918219C-ED8A-41E2-A454-104913D38EB4}"/>
          </ac:cxnSpMkLst>
        </pc:cxnChg>
        <pc:cxnChg chg="del">
          <ac:chgData name="Joseph Lynch" userId="eaceab13-3f1e-4dca-8f13-2622c6797e3c" providerId="ADAL" clId="{936E9EC3-AB5C-48DA-80B3-3E88E9926A42}" dt="2022-02-01T19:00:29.477" v="543" actId="21"/>
          <ac:cxnSpMkLst>
            <pc:docMk/>
            <pc:sldMk cId="1773372109" sldId="259"/>
            <ac:cxnSpMk id="102" creationId="{E2D21EE2-D070-4DA0-A1AD-9C1E88D9194D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B6F786D-919B-4EF5-BD44-C01ABFF51C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3CE706-A491-407B-8A3C-1E1B38E3BE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F7A0F81-FBC8-4AE5-8CBE-265D82D4F40A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EB2EC7-06AC-483D-9F0F-8513034635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165677-A8C6-4167-BD6B-72F4BE86DE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D49346E-4525-4E9D-8817-A0F329044F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0882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342931C-6CBC-4F64-81B6-81620EA33E74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A180B81-AA4E-4B75-A7A4-FD12E7A9A8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6289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180B81-AA4E-4B75-A7A4-FD12E7A9A81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675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180B81-AA4E-4B75-A7A4-FD12E7A9A81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957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4929172-4BF7-429F-BA25-7E9D1A4215EE}" type="datetimeFigureOut">
              <a:rPr lang="en-US" noProof="0" smtClean="0"/>
              <a:t>2/1/2022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009596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977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1571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026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238330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noProof="0" smtClean="0"/>
              <a:t>2/1/2022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5805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74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867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8246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6370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29172-4BF7-429F-BA25-7E9D1A4215EE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949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4929172-4BF7-429F-BA25-7E9D1A4215EE}" type="datetimeFigureOut">
              <a:rPr lang="en-US" smtClean="0"/>
              <a:t>2/1/2022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966EA62-41C5-4F9A-A915-5B0BC739C92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1064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4" r:id="rId1"/>
    <p:sldLayoutId id="2147484495" r:id="rId2"/>
    <p:sldLayoutId id="2147484496" r:id="rId3"/>
    <p:sldLayoutId id="2147484497" r:id="rId4"/>
    <p:sldLayoutId id="2147484498" r:id="rId5"/>
    <p:sldLayoutId id="2147484499" r:id="rId6"/>
    <p:sldLayoutId id="2147484500" r:id="rId7"/>
    <p:sldLayoutId id="2147484501" r:id="rId8"/>
    <p:sldLayoutId id="2147484502" r:id="rId9"/>
    <p:sldLayoutId id="2147484503" r:id="rId10"/>
    <p:sldLayoutId id="2147484504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466A5381-C5C5-4929-819D-58E93DD737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423769" y="3697667"/>
            <a:ext cx="0" cy="11966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E2D21EE2-D070-4DA0-A1AD-9C1E88D91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705016" y="3697667"/>
            <a:ext cx="0" cy="11966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32F3A4D7-B84F-42D6-A659-74286E20AF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986263" y="3697667"/>
            <a:ext cx="0" cy="11966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21A1A5B2-BDF8-4C24-8AF8-C28C03D46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267510" y="3697667"/>
            <a:ext cx="0" cy="11966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AB784302-7954-4871-A66D-7F70FFD346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48757" y="3697667"/>
            <a:ext cx="0" cy="11966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F3CC1BD9-74A7-4241-AB01-433AF19DE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830002" y="3697667"/>
            <a:ext cx="0" cy="11966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1DE0112F-791B-49A1-8CD8-15FA7DC6F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9" idx="2"/>
            <a:endCxn id="20" idx="0"/>
          </p:cNvCxnSpPr>
          <p:nvPr/>
        </p:nvCxnSpPr>
        <p:spPr>
          <a:xfrm rot="5400000">
            <a:off x="5274748" y="398904"/>
            <a:ext cx="1547783" cy="3249740"/>
          </a:xfrm>
          <a:prstGeom prst="bentConnector3">
            <a:avLst>
              <a:gd name="adj1" fmla="val 79539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88C5FB59-79BD-402C-B020-CAA59D615C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9" idx="2"/>
            <a:endCxn id="30" idx="0"/>
          </p:cNvCxnSpPr>
          <p:nvPr/>
        </p:nvCxnSpPr>
        <p:spPr>
          <a:xfrm rot="16200000" flipH="1">
            <a:off x="8477864" y="445527"/>
            <a:ext cx="1547783" cy="3156493"/>
          </a:xfrm>
          <a:prstGeom prst="bentConnector3">
            <a:avLst>
              <a:gd name="adj1" fmla="val 79539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B35D5690-BFCA-41DE-B9BF-84E7D1879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48757" y="2476500"/>
            <a:ext cx="0" cy="321166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C918219C-ED8A-41E2-A454-104913D38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267510" y="2476500"/>
            <a:ext cx="0" cy="321166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B8E21438-ACE0-4CD2-8E73-C228CB6D61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986263" y="2476500"/>
            <a:ext cx="0" cy="321166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FCD738FB-F9A6-466C-BE09-07B3386B1F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705016" y="2476500"/>
            <a:ext cx="0" cy="321166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67799EAF-F8D9-4832-85BE-85588AE22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986262" y="1778000"/>
            <a:ext cx="687247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7998" y="643467"/>
            <a:ext cx="2939030" cy="5571066"/>
          </a:xfrm>
        </p:spPr>
        <p:txBody>
          <a:bodyPr lIns="0" tIns="0" rIns="0" bIns="0">
            <a:noAutofit/>
          </a:bodyPr>
          <a:lstStyle/>
          <a:p>
            <a:r>
              <a:rPr lang="en-US" spc="-150" dirty="0"/>
              <a:t>Organization Chart</a:t>
            </a:r>
          </a:p>
        </p:txBody>
      </p:sp>
      <p:sp>
        <p:nvSpPr>
          <p:cNvPr id="19" name="Rectangle 18" descr="Hierarchy Level 1">
            <a:extLst>
              <a:ext uri="{FF2B5EF4-FFF2-40B4-BE49-F238E27FC236}">
                <a16:creationId xmlns:a16="http://schemas.microsoft.com/office/drawing/2014/main" id="{21C604EF-32A3-42D7-8586-5D643B7D12C1}"/>
              </a:ext>
            </a:extLst>
          </p:cNvPr>
          <p:cNvSpPr/>
          <p:nvPr/>
        </p:nvSpPr>
        <p:spPr>
          <a:xfrm>
            <a:off x="5111016" y="824452"/>
            <a:ext cx="5124986" cy="425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/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latin typeface="+mj-lt"/>
              </a:rPr>
              <a:t>MIRJAM NILSSON</a:t>
            </a:r>
            <a:br>
              <a:rPr lang="en-US" sz="1300" kern="1200" dirty="0">
                <a:latin typeface="+mj-lt"/>
              </a:rPr>
            </a:br>
            <a:r>
              <a:rPr lang="en-US" sz="1300" b="0" kern="1200" dirty="0">
                <a:latin typeface="+mn-lt"/>
              </a:rPr>
              <a:t>President</a:t>
            </a:r>
          </a:p>
        </p:txBody>
      </p:sp>
      <p:sp>
        <p:nvSpPr>
          <p:cNvPr id="32" name="Rectangle 31" descr="Hierarchy Sub Level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5111017" y="1559983"/>
            <a:ext cx="1875245" cy="425431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VICTORIA LINDQVIST</a:t>
            </a:r>
            <a:br>
              <a:rPr lang="en-US" sz="1300" kern="1200" dirty="0">
                <a:latin typeface="+mj-lt"/>
              </a:rPr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Executive Assistant</a:t>
            </a:r>
          </a:p>
        </p:txBody>
      </p:sp>
      <p:sp>
        <p:nvSpPr>
          <p:cNvPr id="20" name="Rectangle 19" descr="Hierarchy Level 2 Item 1">
            <a:extLst>
              <a:ext uri="{FF2B5EF4-FFF2-40B4-BE49-F238E27FC236}">
                <a16:creationId xmlns:a16="http://schemas.microsoft.com/office/drawing/2014/main" id="{E27E376D-AE9F-46B0-AA66-A3D22FC5623A}"/>
              </a:ext>
            </a:extLst>
          </p:cNvPr>
          <p:cNvSpPr/>
          <p:nvPr/>
        </p:nvSpPr>
        <p:spPr>
          <a:xfrm>
            <a:off x="3829769" y="2797666"/>
            <a:ext cx="1188000" cy="900000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AUGUST BERGQVIST</a:t>
            </a:r>
            <a:br>
              <a:rPr lang="en-US" sz="1300" kern="1200" dirty="0"/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VP Finance</a:t>
            </a:r>
          </a:p>
        </p:txBody>
      </p:sp>
      <p:sp>
        <p:nvSpPr>
          <p:cNvPr id="21" name="Rectangle 20" descr="Hierarchy Level 3 Item 1">
            <a:extLst>
              <a:ext uri="{FF2B5EF4-FFF2-40B4-BE49-F238E27FC236}">
                <a16:creationId xmlns:a16="http://schemas.microsoft.com/office/drawing/2014/main" id="{15CEA15C-8C59-4D2F-8040-B72EEAE6FB4A}"/>
              </a:ext>
            </a:extLst>
          </p:cNvPr>
          <p:cNvSpPr/>
          <p:nvPr/>
        </p:nvSpPr>
        <p:spPr>
          <a:xfrm>
            <a:off x="3829769" y="3817331"/>
            <a:ext cx="1188000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MIRA KARLSSON</a:t>
            </a:r>
            <a:br>
              <a:rPr lang="en-US" sz="1300" kern="1200" dirty="0">
                <a:latin typeface="+mj-lt"/>
              </a:rPr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Accounting</a:t>
            </a:r>
          </a:p>
        </p:txBody>
      </p:sp>
      <p:sp>
        <p:nvSpPr>
          <p:cNvPr id="22" name="Rectangle 21" descr="Hierarchy Level 2 Item 2">
            <a:extLst>
              <a:ext uri="{FF2B5EF4-FFF2-40B4-BE49-F238E27FC236}">
                <a16:creationId xmlns:a16="http://schemas.microsoft.com/office/drawing/2014/main" id="{FAC2903E-5B1B-456C-94C2-FC7E867D4F53}"/>
              </a:ext>
            </a:extLst>
          </p:cNvPr>
          <p:cNvSpPr/>
          <p:nvPr/>
        </p:nvSpPr>
        <p:spPr>
          <a:xfrm>
            <a:off x="5111016" y="2797666"/>
            <a:ext cx="1188000" cy="900000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ANGELICA ASTROM</a:t>
            </a:r>
            <a:br>
              <a:rPr lang="en-US" sz="1300" kern="1200" dirty="0">
                <a:latin typeface="+mj-lt"/>
              </a:rPr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VP Technology</a:t>
            </a:r>
          </a:p>
        </p:txBody>
      </p:sp>
      <p:sp>
        <p:nvSpPr>
          <p:cNvPr id="23" name="Rectangle 22" descr="Hierarchy Level 3 Item 2">
            <a:extLst>
              <a:ext uri="{FF2B5EF4-FFF2-40B4-BE49-F238E27FC236}">
                <a16:creationId xmlns:a16="http://schemas.microsoft.com/office/drawing/2014/main" id="{B1D13964-3BCA-4613-8A6D-5CEC7CC35B3B}"/>
              </a:ext>
            </a:extLst>
          </p:cNvPr>
          <p:cNvSpPr/>
          <p:nvPr/>
        </p:nvSpPr>
        <p:spPr>
          <a:xfrm>
            <a:off x="5111016" y="3817331"/>
            <a:ext cx="1188000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APRIL HANSSON</a:t>
            </a:r>
            <a:br>
              <a:rPr lang="en-US" sz="1300" b="1" kern="1200" dirty="0">
                <a:solidFill>
                  <a:prstClr val="black"/>
                </a:solidFill>
                <a:latin typeface="Tw Cen MT Condensed" panose="020B0606020104020203"/>
                <a:ea typeface="+mn-ea"/>
                <a:cs typeface="+mn-cs"/>
              </a:rPr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Help Desk</a:t>
            </a:r>
          </a:p>
        </p:txBody>
      </p:sp>
      <p:sp>
        <p:nvSpPr>
          <p:cNvPr id="33" name="Rectangle 32" descr="Hierarchy Level 3 Item 2">
            <a:extLst>
              <a:ext uri="{FF2B5EF4-FFF2-40B4-BE49-F238E27FC236}">
                <a16:creationId xmlns:a16="http://schemas.microsoft.com/office/drawing/2014/main" id="{CACBECA8-5F46-4129-B680-BEB24114797F}"/>
              </a:ext>
            </a:extLst>
          </p:cNvPr>
          <p:cNvSpPr/>
          <p:nvPr/>
        </p:nvSpPr>
        <p:spPr>
          <a:xfrm>
            <a:off x="5111016" y="4811410"/>
            <a:ext cx="1188000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b="1" dirty="0">
                <a:solidFill>
                  <a:prstClr val="black"/>
                </a:solidFill>
                <a:latin typeface="+mj-lt"/>
              </a:rPr>
              <a:t>JENS MARTENSSON</a:t>
            </a:r>
            <a:br>
              <a:rPr lang="en-US" sz="1300" dirty="0"/>
            </a:br>
            <a:r>
              <a:rPr lang="en-US" sz="1300" dirty="0">
                <a:solidFill>
                  <a:prstClr val="black"/>
                </a:solidFill>
              </a:rPr>
              <a:t>Project Manager</a:t>
            </a:r>
          </a:p>
        </p:txBody>
      </p:sp>
      <p:sp>
        <p:nvSpPr>
          <p:cNvPr id="24" name="Rectangle 23" descr="Hierarchy Level 2 Item 3">
            <a:extLst>
              <a:ext uri="{FF2B5EF4-FFF2-40B4-BE49-F238E27FC236}">
                <a16:creationId xmlns:a16="http://schemas.microsoft.com/office/drawing/2014/main" id="{E229E048-A3A7-4692-842F-3C90638B8575}"/>
              </a:ext>
            </a:extLst>
          </p:cNvPr>
          <p:cNvSpPr/>
          <p:nvPr/>
        </p:nvSpPr>
        <p:spPr>
          <a:xfrm>
            <a:off x="6392263" y="2797666"/>
            <a:ext cx="1188000" cy="900000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ALLAN MATTSSON</a:t>
            </a:r>
            <a:br>
              <a:rPr lang="en-US" sz="1300" kern="1200" dirty="0">
                <a:latin typeface="+mj-lt"/>
              </a:rPr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VP Operations</a:t>
            </a:r>
          </a:p>
        </p:txBody>
      </p:sp>
      <p:sp>
        <p:nvSpPr>
          <p:cNvPr id="25" name="Rectangle 24" descr="Hierarchy Level 3 Item 3">
            <a:extLst>
              <a:ext uri="{FF2B5EF4-FFF2-40B4-BE49-F238E27FC236}">
                <a16:creationId xmlns:a16="http://schemas.microsoft.com/office/drawing/2014/main" id="{A02A68C5-2481-443C-9339-71AFFFE8B3C6}"/>
              </a:ext>
            </a:extLst>
          </p:cNvPr>
          <p:cNvSpPr/>
          <p:nvPr/>
        </p:nvSpPr>
        <p:spPr>
          <a:xfrm>
            <a:off x="6392263" y="3817331"/>
            <a:ext cx="1188000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KALLE PERSSON</a:t>
            </a:r>
            <a:br>
              <a:rPr lang="en-US" sz="1300" kern="1200" dirty="0">
                <a:latin typeface="+mj-lt"/>
              </a:rPr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Facilities</a:t>
            </a:r>
          </a:p>
        </p:txBody>
      </p:sp>
      <p:sp>
        <p:nvSpPr>
          <p:cNvPr id="26" name="Rectangle 25" descr="Hierarchy Level 2 Item 4">
            <a:extLst>
              <a:ext uri="{FF2B5EF4-FFF2-40B4-BE49-F238E27FC236}">
                <a16:creationId xmlns:a16="http://schemas.microsoft.com/office/drawing/2014/main" id="{6CC65D6C-DD16-4338-8CA6-BFA0B65035D7}"/>
              </a:ext>
            </a:extLst>
          </p:cNvPr>
          <p:cNvSpPr/>
          <p:nvPr/>
        </p:nvSpPr>
        <p:spPr>
          <a:xfrm>
            <a:off x="7673510" y="2797666"/>
            <a:ext cx="1188000" cy="900000"/>
          </a:xfrm>
          <a:prstGeom prst="rect">
            <a:avLst/>
          </a:prstGeom>
          <a:solidFill>
            <a:schemeClr val="accent3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FLORA BERGGREN</a:t>
            </a:r>
            <a:br>
              <a:rPr lang="en-US" sz="1300" kern="1200" dirty="0">
                <a:latin typeface="+mj-lt"/>
              </a:rPr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VP Marketing</a:t>
            </a:r>
          </a:p>
        </p:txBody>
      </p:sp>
      <p:sp>
        <p:nvSpPr>
          <p:cNvPr id="27" name="Rectangle 26" descr="Hierarchy Level 3 Item 4">
            <a:extLst>
              <a:ext uri="{FF2B5EF4-FFF2-40B4-BE49-F238E27FC236}">
                <a16:creationId xmlns:a16="http://schemas.microsoft.com/office/drawing/2014/main" id="{0FA8CCAE-6C83-4256-B2BA-18AE94FC1DE0}"/>
              </a:ext>
            </a:extLst>
          </p:cNvPr>
          <p:cNvSpPr/>
          <p:nvPr/>
        </p:nvSpPr>
        <p:spPr>
          <a:xfrm>
            <a:off x="7673510" y="3817331"/>
            <a:ext cx="1188000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JENS MARTENSSON</a:t>
            </a:r>
            <a:br>
              <a:rPr lang="en-US" sz="1300" kern="1200" dirty="0">
                <a:latin typeface="+mj-lt"/>
              </a:rPr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Project Manager</a:t>
            </a:r>
          </a:p>
        </p:txBody>
      </p:sp>
      <p:sp>
        <p:nvSpPr>
          <p:cNvPr id="34" name="Rectangle 33" descr="Hierarchy Level 3 Item 4">
            <a:extLst>
              <a:ext uri="{FF2B5EF4-FFF2-40B4-BE49-F238E27FC236}">
                <a16:creationId xmlns:a16="http://schemas.microsoft.com/office/drawing/2014/main" id="{E13E0FEE-D99C-4128-A8A5-2BAB37F5792E}"/>
              </a:ext>
            </a:extLst>
          </p:cNvPr>
          <p:cNvSpPr/>
          <p:nvPr/>
        </p:nvSpPr>
        <p:spPr>
          <a:xfrm>
            <a:off x="7673510" y="4811410"/>
            <a:ext cx="1188000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300" b="1" dirty="0">
                <a:solidFill>
                  <a:prstClr val="black"/>
                </a:solidFill>
                <a:latin typeface="+mj-lt"/>
              </a:rPr>
              <a:t>MIRA KARLSSON</a:t>
            </a:r>
            <a:br>
              <a:rPr lang="en-US" sz="1300" dirty="0"/>
            </a:br>
            <a:r>
              <a:rPr lang="en-US" sz="1300" dirty="0">
                <a:solidFill>
                  <a:prstClr val="black"/>
                </a:solidFill>
              </a:rPr>
              <a:t>Accounting</a:t>
            </a:r>
          </a:p>
        </p:txBody>
      </p:sp>
      <p:sp>
        <p:nvSpPr>
          <p:cNvPr id="28" name="Rectangle 27" descr="Hierarchy Level 2 Item 5">
            <a:extLst>
              <a:ext uri="{FF2B5EF4-FFF2-40B4-BE49-F238E27FC236}">
                <a16:creationId xmlns:a16="http://schemas.microsoft.com/office/drawing/2014/main" id="{D9B98AB0-A449-4332-82F4-94318C473B83}"/>
              </a:ext>
            </a:extLst>
          </p:cNvPr>
          <p:cNvSpPr/>
          <p:nvPr/>
        </p:nvSpPr>
        <p:spPr>
          <a:xfrm>
            <a:off x="8954757" y="2797666"/>
            <a:ext cx="1188000" cy="900000"/>
          </a:xfrm>
          <a:prstGeom prst="rect">
            <a:avLst/>
          </a:prstGeom>
          <a:solidFill>
            <a:schemeClr val="accent3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FLORA BERGGREN</a:t>
            </a:r>
            <a:br>
              <a:rPr lang="en-US" sz="1300" kern="1200" dirty="0">
                <a:latin typeface="+mj-lt"/>
              </a:rPr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VP Production</a:t>
            </a:r>
          </a:p>
        </p:txBody>
      </p:sp>
      <p:sp>
        <p:nvSpPr>
          <p:cNvPr id="29" name="Rectangle 28" descr="Hierarchy Level 3 Item 5">
            <a:extLst>
              <a:ext uri="{FF2B5EF4-FFF2-40B4-BE49-F238E27FC236}">
                <a16:creationId xmlns:a16="http://schemas.microsoft.com/office/drawing/2014/main" id="{743439A9-C933-477D-A966-F21E29691839}"/>
              </a:ext>
            </a:extLst>
          </p:cNvPr>
          <p:cNvSpPr/>
          <p:nvPr/>
        </p:nvSpPr>
        <p:spPr>
          <a:xfrm>
            <a:off x="8954757" y="3817331"/>
            <a:ext cx="1188000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VICTORIA PERSSON</a:t>
            </a:r>
            <a:br>
              <a:rPr lang="en-US" sz="1300" kern="1200" dirty="0">
                <a:latin typeface="+mj-lt"/>
              </a:rPr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Production Manager</a:t>
            </a:r>
          </a:p>
        </p:txBody>
      </p:sp>
      <p:sp>
        <p:nvSpPr>
          <p:cNvPr id="30" name="Rectangle 29" descr="Hierarchy Level 2 Item 6">
            <a:extLst>
              <a:ext uri="{FF2B5EF4-FFF2-40B4-BE49-F238E27FC236}">
                <a16:creationId xmlns:a16="http://schemas.microsoft.com/office/drawing/2014/main" id="{F8066417-8A57-4907-85EC-A2494CB96202}"/>
              </a:ext>
            </a:extLst>
          </p:cNvPr>
          <p:cNvSpPr/>
          <p:nvPr/>
        </p:nvSpPr>
        <p:spPr>
          <a:xfrm>
            <a:off x="10236002" y="2797666"/>
            <a:ext cx="1188000" cy="900000"/>
          </a:xfrm>
          <a:prstGeom prst="rect">
            <a:avLst/>
          </a:prstGeom>
          <a:solidFill>
            <a:schemeClr val="accent5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IAN HANSSON</a:t>
            </a:r>
            <a:br>
              <a:rPr lang="en-US" sz="1300" kern="1200" dirty="0">
                <a:latin typeface="+mj-lt"/>
              </a:rPr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VP Transportation</a:t>
            </a:r>
          </a:p>
        </p:txBody>
      </p:sp>
      <p:sp>
        <p:nvSpPr>
          <p:cNvPr id="31" name="Rectangle 30" descr="Hierarchy Level 3 Item 6">
            <a:extLst>
              <a:ext uri="{FF2B5EF4-FFF2-40B4-BE49-F238E27FC236}">
                <a16:creationId xmlns:a16="http://schemas.microsoft.com/office/drawing/2014/main" id="{E0BA9528-74CE-4286-A8E3-697EED90FF57}"/>
              </a:ext>
            </a:extLst>
          </p:cNvPr>
          <p:cNvSpPr/>
          <p:nvPr/>
        </p:nvSpPr>
        <p:spPr>
          <a:xfrm>
            <a:off x="10236002" y="3817331"/>
            <a:ext cx="1188000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ANGELICA HANSSON</a:t>
            </a:r>
            <a:br>
              <a:rPr lang="en-US" sz="1300" b="1" kern="1200" dirty="0">
                <a:solidFill>
                  <a:prstClr val="black"/>
                </a:solidFill>
                <a:latin typeface="Tw Cen MT Condensed" panose="020B0606020104020203"/>
                <a:ea typeface="+mn-ea"/>
                <a:cs typeface="+mn-cs"/>
              </a:rPr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Dispatch</a:t>
            </a:r>
          </a:p>
        </p:txBody>
      </p:sp>
      <p:sp>
        <p:nvSpPr>
          <p:cNvPr id="126" name="Rectangle 125" descr="Legend">
            <a:extLst>
              <a:ext uri="{FF2B5EF4-FFF2-40B4-BE49-F238E27FC236}">
                <a16:creationId xmlns:a16="http://schemas.microsoft.com/office/drawing/2014/main" id="{87078AC5-D985-47B2-ADD8-612E6D2FECA8}"/>
              </a:ext>
            </a:extLst>
          </p:cNvPr>
          <p:cNvSpPr/>
          <p:nvPr/>
        </p:nvSpPr>
        <p:spPr>
          <a:xfrm>
            <a:off x="8898772" y="6214535"/>
            <a:ext cx="145256" cy="14525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35906265-95C1-4679-B825-B5B8CF837E12}"/>
              </a:ext>
            </a:extLst>
          </p:cNvPr>
          <p:cNvSpPr txBox="1"/>
          <p:nvPr/>
        </p:nvSpPr>
        <p:spPr>
          <a:xfrm>
            <a:off x="9164567" y="6214533"/>
            <a:ext cx="414767" cy="14525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900" dirty="0"/>
              <a:t>National</a:t>
            </a:r>
          </a:p>
        </p:txBody>
      </p:sp>
      <p:sp>
        <p:nvSpPr>
          <p:cNvPr id="133" name="Rectangle 132" descr="Legend">
            <a:extLst>
              <a:ext uri="{FF2B5EF4-FFF2-40B4-BE49-F238E27FC236}">
                <a16:creationId xmlns:a16="http://schemas.microsoft.com/office/drawing/2014/main" id="{329A930C-4BC7-4D0E-911A-9C2A08DE6517}"/>
              </a:ext>
            </a:extLst>
          </p:cNvPr>
          <p:cNvSpPr/>
          <p:nvPr/>
        </p:nvSpPr>
        <p:spPr>
          <a:xfrm>
            <a:off x="9726448" y="6214535"/>
            <a:ext cx="145256" cy="14525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E30F1624-7332-47D4-96B7-3D9EF1CB0814}"/>
              </a:ext>
            </a:extLst>
          </p:cNvPr>
          <p:cNvSpPr txBox="1"/>
          <p:nvPr/>
        </p:nvSpPr>
        <p:spPr>
          <a:xfrm>
            <a:off x="9992243" y="6214533"/>
            <a:ext cx="414767" cy="14525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900" dirty="0"/>
              <a:t>Domestic</a:t>
            </a:r>
          </a:p>
        </p:txBody>
      </p:sp>
      <p:sp>
        <p:nvSpPr>
          <p:cNvPr id="136" name="Rectangle 135" descr="Legend">
            <a:extLst>
              <a:ext uri="{FF2B5EF4-FFF2-40B4-BE49-F238E27FC236}">
                <a16:creationId xmlns:a16="http://schemas.microsoft.com/office/drawing/2014/main" id="{FA6DE25B-B104-4672-ABD0-40DCA8D520A0}"/>
              </a:ext>
            </a:extLst>
          </p:cNvPr>
          <p:cNvSpPr/>
          <p:nvPr/>
        </p:nvSpPr>
        <p:spPr>
          <a:xfrm>
            <a:off x="10553231" y="6214535"/>
            <a:ext cx="145256" cy="14525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2565F47F-143D-4D26-B25E-D216B9C37062}"/>
              </a:ext>
            </a:extLst>
          </p:cNvPr>
          <p:cNvSpPr txBox="1"/>
          <p:nvPr/>
        </p:nvSpPr>
        <p:spPr>
          <a:xfrm>
            <a:off x="10819026" y="6214533"/>
            <a:ext cx="588109" cy="14525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900" dirty="0"/>
              <a:t>International</a:t>
            </a:r>
          </a:p>
        </p:txBody>
      </p:sp>
    </p:spTree>
    <p:extLst>
      <p:ext uri="{BB962C8B-B14F-4D97-AF65-F5344CB8AC3E}">
        <p14:creationId xmlns:p14="http://schemas.microsoft.com/office/powerpoint/2010/main" val="4212972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466A5381-C5C5-4929-819D-58E93DD737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423769" y="3697667"/>
            <a:ext cx="0" cy="11966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32F3A4D7-B84F-42D6-A659-74286E20AF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986263" y="3697667"/>
            <a:ext cx="0" cy="11966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21A1A5B2-BDF8-4C24-8AF8-C28C03D46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267510" y="3697667"/>
            <a:ext cx="0" cy="11966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AB784302-7954-4871-A66D-7F70FFD346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48757" y="3697667"/>
            <a:ext cx="0" cy="11966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F3CC1BD9-74A7-4241-AB01-433AF19DE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830002" y="3697667"/>
            <a:ext cx="0" cy="119664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1DE0112F-791B-49A1-8CD8-15FA7DC6F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9" idx="2"/>
            <a:endCxn id="20" idx="0"/>
          </p:cNvCxnSpPr>
          <p:nvPr/>
        </p:nvCxnSpPr>
        <p:spPr>
          <a:xfrm rot="5400000">
            <a:off x="5177193" y="-1048280"/>
            <a:ext cx="249874" cy="3478772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88C5FB59-79BD-402C-B020-CAA59D615C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6200000" flipH="1">
            <a:off x="8374114" y="167593"/>
            <a:ext cx="4358234" cy="5440815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B35D5690-BFCA-41DE-B9BF-84E7D1879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548757" y="2476500"/>
            <a:ext cx="0" cy="321166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C918219C-ED8A-41E2-A454-104913D38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640734" y="2476500"/>
            <a:ext cx="0" cy="321166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B8E21438-ACE0-4CD2-8E73-C228CB6D61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986263" y="2476500"/>
            <a:ext cx="0" cy="321166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FCD738FB-F9A6-466C-BE09-07B3386B1F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705016" y="2476500"/>
            <a:ext cx="0" cy="321166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67799EAF-F8D9-4832-85BE-85588AE22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986262" y="1778000"/>
            <a:ext cx="687247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 descr="Hierarchy Level 1">
            <a:extLst>
              <a:ext uri="{FF2B5EF4-FFF2-40B4-BE49-F238E27FC236}">
                <a16:creationId xmlns:a16="http://schemas.microsoft.com/office/drawing/2014/main" id="{21C604EF-32A3-42D7-8586-5D643B7D12C1}"/>
              </a:ext>
            </a:extLst>
          </p:cNvPr>
          <p:cNvSpPr/>
          <p:nvPr/>
        </p:nvSpPr>
        <p:spPr>
          <a:xfrm>
            <a:off x="4479023" y="140738"/>
            <a:ext cx="5124986" cy="425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/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latin typeface="+mj-lt"/>
              </a:rPr>
              <a:t>MIRJAM NILSSON</a:t>
            </a:r>
            <a:br>
              <a:rPr lang="en-US" sz="1300" kern="1200" dirty="0">
                <a:latin typeface="+mj-lt"/>
              </a:rPr>
            </a:br>
            <a:r>
              <a:rPr lang="en-US" sz="1300" b="0" kern="1200" dirty="0">
                <a:latin typeface="+mn-lt"/>
              </a:rPr>
              <a:t>President</a:t>
            </a:r>
          </a:p>
        </p:txBody>
      </p:sp>
      <p:sp>
        <p:nvSpPr>
          <p:cNvPr id="32" name="Rectangle 31" descr="Hierarchy Sub Level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896192" y="143905"/>
            <a:ext cx="1875245" cy="425431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VICTORIA LINDQVIST</a:t>
            </a:r>
            <a:br>
              <a:rPr lang="en-US" sz="1300" kern="1200" dirty="0">
                <a:latin typeface="+mj-lt"/>
              </a:rPr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Executive Assistant</a:t>
            </a:r>
          </a:p>
        </p:txBody>
      </p:sp>
      <p:sp>
        <p:nvSpPr>
          <p:cNvPr id="20" name="Rectangle 19" descr="Hierarchy Level 2 Item 1">
            <a:extLst>
              <a:ext uri="{FF2B5EF4-FFF2-40B4-BE49-F238E27FC236}">
                <a16:creationId xmlns:a16="http://schemas.microsoft.com/office/drawing/2014/main" id="{E27E376D-AE9F-46B0-AA66-A3D22FC5623A}"/>
              </a:ext>
            </a:extLst>
          </p:cNvPr>
          <p:cNvSpPr/>
          <p:nvPr/>
        </p:nvSpPr>
        <p:spPr>
          <a:xfrm>
            <a:off x="733225" y="816043"/>
            <a:ext cx="5659038" cy="1019665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1" dirty="0">
                <a:solidFill>
                  <a:prstClr val="black"/>
                </a:solidFill>
                <a:latin typeface="+mj-lt"/>
              </a:rPr>
              <a:t>Accounting/Bookkeeper </a:t>
            </a:r>
            <a:r>
              <a:rPr lang="en-US" sz="1300" b="1" dirty="0">
                <a:solidFill>
                  <a:prstClr val="black"/>
                </a:solidFill>
                <a:latin typeface="+mj-lt"/>
              </a:rPr>
              <a:t>– </a:t>
            </a:r>
            <a:r>
              <a:rPr lang="en-US" sz="1100" b="1" dirty="0">
                <a:solidFill>
                  <a:prstClr val="black"/>
                </a:solidFill>
                <a:latin typeface="+mj-lt"/>
              </a:rPr>
              <a:t>Judy MacDonald</a:t>
            </a:r>
            <a:br>
              <a:rPr lang="en-US" sz="1300" kern="1200" dirty="0"/>
            </a:br>
            <a:r>
              <a:rPr lang="en-US" sz="800" kern="1200" dirty="0">
                <a:solidFill>
                  <a:prstClr val="black"/>
                </a:solidFill>
              </a:rPr>
              <a:t>role</a:t>
            </a:r>
            <a:r>
              <a:rPr lang="en-US" sz="800" dirty="0">
                <a:solidFill>
                  <a:prstClr val="black"/>
                </a:solidFill>
              </a:rPr>
              <a:t>: oversee and manage along with Executive Leadership the day to day accounting of TLCII, Valet Box and 20 Linden LLCs including: bank reconciliations, daily journal entries, weekly payroll, weekly time cards, prepare and pay monthly sales commissions, maintain General ledger, trial balance, prepare &amp; pay sales tax, furnish executive leadership and assignees monthly reports (P&amp;L, Balance sheet, Trial balance, </a:t>
            </a:r>
            <a:r>
              <a:rPr lang="en-US" sz="800" dirty="0" err="1">
                <a:solidFill>
                  <a:prstClr val="black"/>
                </a:solidFill>
              </a:rPr>
              <a:t>Glect</a:t>
            </a:r>
            <a:r>
              <a:rPr lang="en-US" sz="800" dirty="0">
                <a:solidFill>
                  <a:prstClr val="black"/>
                </a:solidFill>
              </a:rPr>
              <a:t> .)</a:t>
            </a:r>
          </a:p>
        </p:txBody>
      </p:sp>
      <p:sp>
        <p:nvSpPr>
          <p:cNvPr id="24" name="Rectangle 23" descr="Hierarchy Level 2 Item 3">
            <a:extLst>
              <a:ext uri="{FF2B5EF4-FFF2-40B4-BE49-F238E27FC236}">
                <a16:creationId xmlns:a16="http://schemas.microsoft.com/office/drawing/2014/main" id="{E229E048-A3A7-4692-842F-3C90638B8575}"/>
              </a:ext>
            </a:extLst>
          </p:cNvPr>
          <p:cNvSpPr/>
          <p:nvPr/>
        </p:nvSpPr>
        <p:spPr>
          <a:xfrm>
            <a:off x="5633898" y="5966188"/>
            <a:ext cx="1188000" cy="900000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ALLAN MATTSSON</a:t>
            </a:r>
            <a:br>
              <a:rPr lang="en-US" sz="1300" kern="1200" dirty="0">
                <a:latin typeface="+mj-lt"/>
              </a:rPr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VP Operations</a:t>
            </a:r>
          </a:p>
        </p:txBody>
      </p:sp>
      <p:sp>
        <p:nvSpPr>
          <p:cNvPr id="26" name="Rectangle 25" descr="Hierarchy Level 2 Item 4">
            <a:extLst>
              <a:ext uri="{FF2B5EF4-FFF2-40B4-BE49-F238E27FC236}">
                <a16:creationId xmlns:a16="http://schemas.microsoft.com/office/drawing/2014/main" id="{6CC65D6C-DD16-4338-8CA6-BFA0B65035D7}"/>
              </a:ext>
            </a:extLst>
          </p:cNvPr>
          <p:cNvSpPr/>
          <p:nvPr/>
        </p:nvSpPr>
        <p:spPr>
          <a:xfrm>
            <a:off x="9364013" y="1433876"/>
            <a:ext cx="1244797" cy="1405284"/>
          </a:xfrm>
          <a:prstGeom prst="rect">
            <a:avLst/>
          </a:prstGeom>
          <a:solidFill>
            <a:schemeClr val="accent3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Driver </a:t>
            </a:r>
            <a:r>
              <a:rPr lang="en-US" sz="9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Health and Safety-  Mr. -----</a:t>
            </a:r>
          </a:p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0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Oversee and manage forklift and truck certifications required by State and Local Govts (CDL, OSHA, Drug test </a:t>
            </a:r>
            <a:r>
              <a:rPr lang="en-US" sz="900" b="0" kern="1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ect</a:t>
            </a:r>
            <a:r>
              <a:rPr lang="en-US" sz="900" b="1" i="1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is there an outside firm for this?</a:t>
            </a:r>
          </a:p>
        </p:txBody>
      </p:sp>
      <p:sp>
        <p:nvSpPr>
          <p:cNvPr id="28" name="Rectangle 27" descr="Hierarchy Level 2 Item 5">
            <a:extLst>
              <a:ext uri="{FF2B5EF4-FFF2-40B4-BE49-F238E27FC236}">
                <a16:creationId xmlns:a16="http://schemas.microsoft.com/office/drawing/2014/main" id="{D9B98AB0-A449-4332-82F4-94318C473B83}"/>
              </a:ext>
            </a:extLst>
          </p:cNvPr>
          <p:cNvSpPr/>
          <p:nvPr/>
        </p:nvSpPr>
        <p:spPr>
          <a:xfrm>
            <a:off x="4279441" y="5949658"/>
            <a:ext cx="1188000" cy="900000"/>
          </a:xfrm>
          <a:prstGeom prst="rect">
            <a:avLst/>
          </a:prstGeom>
          <a:solidFill>
            <a:schemeClr val="accent3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FLORA BERGGREN</a:t>
            </a:r>
            <a:br>
              <a:rPr lang="en-US" sz="1300" kern="1200" dirty="0">
                <a:latin typeface="+mj-lt"/>
              </a:rPr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VP Production</a:t>
            </a:r>
          </a:p>
        </p:txBody>
      </p:sp>
      <p:sp>
        <p:nvSpPr>
          <p:cNvPr id="29" name="Rectangle 28" descr="Hierarchy Level 3 Item 5">
            <a:extLst>
              <a:ext uri="{FF2B5EF4-FFF2-40B4-BE49-F238E27FC236}">
                <a16:creationId xmlns:a16="http://schemas.microsoft.com/office/drawing/2014/main" id="{743439A9-C933-477D-A966-F21E29691839}"/>
              </a:ext>
            </a:extLst>
          </p:cNvPr>
          <p:cNvSpPr/>
          <p:nvPr/>
        </p:nvSpPr>
        <p:spPr>
          <a:xfrm>
            <a:off x="3088238" y="6039219"/>
            <a:ext cx="1188000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VICTORIA PERSSON</a:t>
            </a:r>
            <a:br>
              <a:rPr lang="en-US" sz="1300" kern="1200" dirty="0">
                <a:latin typeface="+mj-lt"/>
              </a:rPr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Production Manager</a:t>
            </a:r>
          </a:p>
        </p:txBody>
      </p:sp>
      <p:sp>
        <p:nvSpPr>
          <p:cNvPr id="30" name="Rectangle 29" descr="Hierarchy Level 2 Item 6">
            <a:extLst>
              <a:ext uri="{FF2B5EF4-FFF2-40B4-BE49-F238E27FC236}">
                <a16:creationId xmlns:a16="http://schemas.microsoft.com/office/drawing/2014/main" id="{F8066417-8A57-4907-85EC-A2494CB96202}"/>
              </a:ext>
            </a:extLst>
          </p:cNvPr>
          <p:cNvSpPr/>
          <p:nvPr/>
        </p:nvSpPr>
        <p:spPr>
          <a:xfrm>
            <a:off x="6910318" y="5925625"/>
            <a:ext cx="1188000" cy="900000"/>
          </a:xfrm>
          <a:prstGeom prst="rect">
            <a:avLst/>
          </a:prstGeom>
          <a:solidFill>
            <a:schemeClr val="accent5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3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IAN HANSSON</a:t>
            </a:r>
            <a:br>
              <a:rPr lang="en-US" sz="1300" kern="1200" dirty="0">
                <a:latin typeface="+mj-lt"/>
              </a:rPr>
            </a:br>
            <a:r>
              <a:rPr lang="en-US" sz="1300" b="0" kern="1200" dirty="0">
                <a:solidFill>
                  <a:prstClr val="black"/>
                </a:solidFill>
                <a:ea typeface="+mn-ea"/>
                <a:cs typeface="+mn-cs"/>
              </a:rPr>
              <a:t>VP Transportation</a:t>
            </a:r>
          </a:p>
        </p:txBody>
      </p:sp>
      <p:sp>
        <p:nvSpPr>
          <p:cNvPr id="126" name="Rectangle 125" descr="Legend">
            <a:extLst>
              <a:ext uri="{FF2B5EF4-FFF2-40B4-BE49-F238E27FC236}">
                <a16:creationId xmlns:a16="http://schemas.microsoft.com/office/drawing/2014/main" id="{87078AC5-D985-47B2-ADD8-612E6D2FECA8}"/>
              </a:ext>
            </a:extLst>
          </p:cNvPr>
          <p:cNvSpPr/>
          <p:nvPr/>
        </p:nvSpPr>
        <p:spPr>
          <a:xfrm>
            <a:off x="8898772" y="6214535"/>
            <a:ext cx="145256" cy="14525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35906265-95C1-4679-B825-B5B8CF837E12}"/>
              </a:ext>
            </a:extLst>
          </p:cNvPr>
          <p:cNvSpPr txBox="1"/>
          <p:nvPr/>
        </p:nvSpPr>
        <p:spPr>
          <a:xfrm>
            <a:off x="9164567" y="6214533"/>
            <a:ext cx="414767" cy="14525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900" dirty="0"/>
              <a:t>National</a:t>
            </a:r>
          </a:p>
        </p:txBody>
      </p:sp>
      <p:sp>
        <p:nvSpPr>
          <p:cNvPr id="133" name="Rectangle 132" descr="Legend">
            <a:extLst>
              <a:ext uri="{FF2B5EF4-FFF2-40B4-BE49-F238E27FC236}">
                <a16:creationId xmlns:a16="http://schemas.microsoft.com/office/drawing/2014/main" id="{329A930C-4BC7-4D0E-911A-9C2A08DE6517}"/>
              </a:ext>
            </a:extLst>
          </p:cNvPr>
          <p:cNvSpPr/>
          <p:nvPr/>
        </p:nvSpPr>
        <p:spPr>
          <a:xfrm>
            <a:off x="9726448" y="6214535"/>
            <a:ext cx="145256" cy="14525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E30F1624-7332-47D4-96B7-3D9EF1CB0814}"/>
              </a:ext>
            </a:extLst>
          </p:cNvPr>
          <p:cNvSpPr txBox="1"/>
          <p:nvPr/>
        </p:nvSpPr>
        <p:spPr>
          <a:xfrm>
            <a:off x="9992243" y="6214533"/>
            <a:ext cx="414767" cy="14525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900" dirty="0"/>
              <a:t>Domestic</a:t>
            </a:r>
          </a:p>
        </p:txBody>
      </p:sp>
      <p:sp>
        <p:nvSpPr>
          <p:cNvPr id="136" name="Rectangle 135" descr="Legend">
            <a:extLst>
              <a:ext uri="{FF2B5EF4-FFF2-40B4-BE49-F238E27FC236}">
                <a16:creationId xmlns:a16="http://schemas.microsoft.com/office/drawing/2014/main" id="{FA6DE25B-B104-4672-ABD0-40DCA8D520A0}"/>
              </a:ext>
            </a:extLst>
          </p:cNvPr>
          <p:cNvSpPr/>
          <p:nvPr/>
        </p:nvSpPr>
        <p:spPr>
          <a:xfrm>
            <a:off x="10553231" y="6214535"/>
            <a:ext cx="145256" cy="14525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2565F47F-143D-4D26-B25E-D216B9C37062}"/>
              </a:ext>
            </a:extLst>
          </p:cNvPr>
          <p:cNvSpPr txBox="1"/>
          <p:nvPr/>
        </p:nvSpPr>
        <p:spPr>
          <a:xfrm>
            <a:off x="10819026" y="6214533"/>
            <a:ext cx="588109" cy="14525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r>
              <a:rPr lang="en-US" sz="900" dirty="0"/>
              <a:t>International</a:t>
            </a:r>
          </a:p>
        </p:txBody>
      </p:sp>
      <p:sp>
        <p:nvSpPr>
          <p:cNvPr id="42" name="Rectangle 41" descr="Hierarchy Level 3 Item 1">
            <a:extLst>
              <a:ext uri="{FF2B5EF4-FFF2-40B4-BE49-F238E27FC236}">
                <a16:creationId xmlns:a16="http://schemas.microsoft.com/office/drawing/2014/main" id="{573D34AF-EBF0-404F-87DE-5A3C839F0309}"/>
              </a:ext>
            </a:extLst>
          </p:cNvPr>
          <p:cNvSpPr/>
          <p:nvPr/>
        </p:nvSpPr>
        <p:spPr>
          <a:xfrm>
            <a:off x="3711465" y="1948241"/>
            <a:ext cx="1188000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Accounts Receivable- </a:t>
            </a:r>
            <a:r>
              <a:rPr lang="en-US" sz="9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Judy MacDonald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kern="1200" dirty="0">
                <a:solidFill>
                  <a:prstClr val="black"/>
                </a:solidFill>
                <a:latin typeface="+mj-lt"/>
              </a:rPr>
              <a:t>Oversee &amp; manage customer payments</a:t>
            </a:r>
            <a:br>
              <a:rPr lang="en-US" sz="1300" kern="1200" dirty="0">
                <a:latin typeface="+mj-lt"/>
              </a:rPr>
            </a:br>
            <a:endParaRPr lang="en-US" sz="13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43" name="Rectangle 42" descr="Hierarchy Level 3 Item 1">
            <a:extLst>
              <a:ext uri="{FF2B5EF4-FFF2-40B4-BE49-F238E27FC236}">
                <a16:creationId xmlns:a16="http://schemas.microsoft.com/office/drawing/2014/main" id="{E71031E6-D4DB-4605-8E55-504F685B80BE}"/>
              </a:ext>
            </a:extLst>
          </p:cNvPr>
          <p:cNvSpPr/>
          <p:nvPr/>
        </p:nvSpPr>
        <p:spPr>
          <a:xfrm>
            <a:off x="3672138" y="3125919"/>
            <a:ext cx="1188000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Collections-           </a:t>
            </a:r>
            <a:r>
              <a:rPr lang="en-US" sz="9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Karen Costello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900" dirty="0">
                <a:solidFill>
                  <a:prstClr val="black"/>
                </a:solidFill>
                <a:latin typeface="+mj-lt"/>
              </a:rPr>
              <a:t>review</a:t>
            </a:r>
            <a:r>
              <a:rPr lang="en-US" sz="900" kern="1200" dirty="0">
                <a:solidFill>
                  <a:prstClr val="black"/>
                </a:solidFill>
                <a:latin typeface="+mj-lt"/>
              </a:rPr>
              <a:t> customer ageing reports, update </a:t>
            </a:r>
            <a:r>
              <a:rPr lang="en-US" sz="900" dirty="0">
                <a:solidFill>
                  <a:prstClr val="black"/>
                </a:solidFill>
                <a:latin typeface="+mj-lt"/>
              </a:rPr>
              <a:t>credit limits; </a:t>
            </a:r>
            <a:r>
              <a:rPr lang="en-US" sz="900" kern="1200" dirty="0">
                <a:solidFill>
                  <a:prstClr val="black"/>
                </a:solidFill>
                <a:latin typeface="+mj-lt"/>
              </a:rPr>
              <a:t>contact customer for payment,</a:t>
            </a:r>
            <a:r>
              <a:rPr lang="en-US" sz="900" dirty="0">
                <a:solidFill>
                  <a:prstClr val="black"/>
                </a:solidFill>
                <a:latin typeface="+mj-lt"/>
              </a:rPr>
              <a:t> keep AR notes </a:t>
            </a:r>
            <a:br>
              <a:rPr lang="en-US" sz="1300" kern="1200" dirty="0">
                <a:latin typeface="+mj-lt"/>
              </a:rPr>
            </a:br>
            <a:endParaRPr lang="en-US" sz="13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44" name="Rectangle 43" descr="Hierarchy Level 3 Item 1">
            <a:extLst>
              <a:ext uri="{FF2B5EF4-FFF2-40B4-BE49-F238E27FC236}">
                <a16:creationId xmlns:a16="http://schemas.microsoft.com/office/drawing/2014/main" id="{974ADBE5-CFA9-4117-865C-D33E37FDE79D}"/>
              </a:ext>
            </a:extLst>
          </p:cNvPr>
          <p:cNvSpPr/>
          <p:nvPr/>
        </p:nvSpPr>
        <p:spPr>
          <a:xfrm>
            <a:off x="714511" y="2022432"/>
            <a:ext cx="1188000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b="1" dirty="0">
                <a:solidFill>
                  <a:prstClr val="black"/>
                </a:solidFill>
                <a:latin typeface="+mj-lt"/>
              </a:rPr>
              <a:t>Accounts Payable</a:t>
            </a:r>
            <a:r>
              <a:rPr lang="en-US" sz="10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-           </a:t>
            </a:r>
            <a:r>
              <a:rPr lang="en-US" sz="9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Karen Costello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>
                <a:solidFill>
                  <a:prstClr val="black"/>
                </a:solidFill>
                <a:latin typeface="+mj-lt"/>
              </a:rPr>
              <a:t>Oversee &amp; manage Accounts payable for</a:t>
            </a:r>
            <a:r>
              <a:rPr lang="en-US" sz="800" dirty="0">
                <a:solidFill>
                  <a:prstClr val="black"/>
                </a:solidFill>
              </a:rPr>
              <a:t> TLCII, Valet Box and 20 Linden LLCs</a:t>
            </a:r>
            <a:r>
              <a:rPr lang="en-US" sz="800" kern="1200" dirty="0">
                <a:solidFill>
                  <a:prstClr val="black"/>
                </a:solidFill>
                <a:latin typeface="+mj-lt"/>
              </a:rPr>
              <a:t>   </a:t>
            </a:r>
            <a:endParaRPr lang="en-US" sz="8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45" name="Rectangle 44" descr="Hierarchy Level 3 Item 1">
            <a:extLst>
              <a:ext uri="{FF2B5EF4-FFF2-40B4-BE49-F238E27FC236}">
                <a16:creationId xmlns:a16="http://schemas.microsoft.com/office/drawing/2014/main" id="{EAB3E497-A860-4FDC-AB88-B2C5F62A17C8}"/>
              </a:ext>
            </a:extLst>
          </p:cNvPr>
          <p:cNvSpPr/>
          <p:nvPr/>
        </p:nvSpPr>
        <p:spPr>
          <a:xfrm>
            <a:off x="5082485" y="4025919"/>
            <a:ext cx="1188000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Corporate filings-           -----------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>
                <a:solidFill>
                  <a:prstClr val="black"/>
                </a:solidFill>
                <a:latin typeface="+mj-lt"/>
              </a:rPr>
              <a:t>Oversee &amp; manage local &amp; State filings required for companies</a:t>
            </a:r>
            <a:endParaRPr lang="en-US" sz="8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46" name="Rectangle 45" descr="Hierarchy Level 3 Item 1">
            <a:extLst>
              <a:ext uri="{FF2B5EF4-FFF2-40B4-BE49-F238E27FC236}">
                <a16:creationId xmlns:a16="http://schemas.microsoft.com/office/drawing/2014/main" id="{4F021C13-D6E4-4D24-9AE1-09BC870B5151}"/>
              </a:ext>
            </a:extLst>
          </p:cNvPr>
          <p:cNvSpPr/>
          <p:nvPr/>
        </p:nvSpPr>
        <p:spPr>
          <a:xfrm>
            <a:off x="2051011" y="1913725"/>
            <a:ext cx="1188000" cy="1019665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Asst </a:t>
            </a:r>
            <a:r>
              <a:rPr lang="en-US" sz="1000" b="1" dirty="0">
                <a:solidFill>
                  <a:prstClr val="black"/>
                </a:solidFill>
                <a:latin typeface="+mj-lt"/>
              </a:rPr>
              <a:t>bookkeeper</a:t>
            </a:r>
            <a:r>
              <a:rPr lang="en-US" sz="10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-           </a:t>
            </a:r>
            <a:r>
              <a:rPr lang="en-US" sz="9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Karen Costello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kern="1200" dirty="0">
                <a:solidFill>
                  <a:prstClr val="black"/>
                </a:solidFill>
                <a:latin typeface="+mj-lt"/>
              </a:rPr>
              <a:t>Assist </a:t>
            </a:r>
            <a:r>
              <a:rPr lang="en-US" sz="800" dirty="0">
                <a:solidFill>
                  <a:prstClr val="black"/>
                </a:solidFill>
                <a:latin typeface="+mj-lt"/>
              </a:rPr>
              <a:t>, o</a:t>
            </a:r>
            <a:r>
              <a:rPr lang="en-US" sz="800" kern="1200" dirty="0">
                <a:solidFill>
                  <a:prstClr val="black"/>
                </a:solidFill>
                <a:latin typeface="+mj-lt"/>
              </a:rPr>
              <a:t>versee &amp; manage time clock, preparation of SWO report, assist in preparation of monthly commissions  for</a:t>
            </a:r>
            <a:r>
              <a:rPr lang="en-US" sz="800" dirty="0">
                <a:solidFill>
                  <a:prstClr val="black"/>
                </a:solidFill>
              </a:rPr>
              <a:t> TLCII, Valet Box and 20 Linden LLCs</a:t>
            </a:r>
            <a:r>
              <a:rPr lang="en-US" sz="800" kern="1200" dirty="0">
                <a:solidFill>
                  <a:prstClr val="black"/>
                </a:solidFill>
                <a:latin typeface="+mj-lt"/>
              </a:rPr>
              <a:t>   </a:t>
            </a:r>
            <a:endParaRPr lang="en-US" sz="8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47" name="Rectangle 46" descr="Hierarchy Level 3 Item 1">
            <a:extLst>
              <a:ext uri="{FF2B5EF4-FFF2-40B4-BE49-F238E27FC236}">
                <a16:creationId xmlns:a16="http://schemas.microsoft.com/office/drawing/2014/main" id="{F9E34E08-5119-496C-A0D9-B0E7A6125002}"/>
              </a:ext>
            </a:extLst>
          </p:cNvPr>
          <p:cNvSpPr/>
          <p:nvPr/>
        </p:nvSpPr>
        <p:spPr>
          <a:xfrm>
            <a:off x="6529857" y="4846924"/>
            <a:ext cx="1373288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Inv</a:t>
            </a:r>
            <a:r>
              <a:rPr lang="en-US" sz="1000" b="1" dirty="0">
                <a:solidFill>
                  <a:prstClr val="black"/>
                </a:solidFill>
                <a:latin typeface="+mj-lt"/>
              </a:rPr>
              <a:t>entory Ctrl Specialist 2-  </a:t>
            </a:r>
            <a:r>
              <a:rPr lang="en-US" sz="10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           </a:t>
            </a:r>
            <a:r>
              <a:rPr lang="en-US" sz="9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Karen Costello      </a:t>
            </a:r>
            <a:endParaRPr lang="en-US" sz="900" b="1" dirty="0">
              <a:solidFill>
                <a:prstClr val="black"/>
              </a:solidFill>
              <a:latin typeface="+mj-lt"/>
            </a:endParaRP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dirty="0">
                <a:solidFill>
                  <a:prstClr val="black"/>
                </a:solidFill>
                <a:latin typeface="+mj-lt"/>
              </a:rPr>
              <a:t>Assist IC Manager, with c</a:t>
            </a:r>
            <a:r>
              <a:rPr lang="en-US" sz="800" b="1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ycle counts, PIP </a:t>
            </a:r>
            <a:r>
              <a:rPr lang="en-US" sz="800" b="1" dirty="0">
                <a:solidFill>
                  <a:prstClr val="black"/>
                </a:solidFill>
                <a:latin typeface="+mj-lt"/>
              </a:rPr>
              <a:t>recs, </a:t>
            </a:r>
            <a:r>
              <a:rPr lang="en-US" sz="800" b="1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IC data entry,  </a:t>
            </a:r>
            <a:endParaRPr lang="en-US" sz="8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0" name="Rectangle 49" descr="Hierarchy Level 2 Item 1">
            <a:extLst>
              <a:ext uri="{FF2B5EF4-FFF2-40B4-BE49-F238E27FC236}">
                <a16:creationId xmlns:a16="http://schemas.microsoft.com/office/drawing/2014/main" id="{9C991BD6-89BD-4324-808A-A00133321CD2}"/>
              </a:ext>
            </a:extLst>
          </p:cNvPr>
          <p:cNvSpPr/>
          <p:nvPr/>
        </p:nvSpPr>
        <p:spPr>
          <a:xfrm>
            <a:off x="6455262" y="854864"/>
            <a:ext cx="2703807" cy="1868922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1" dirty="0">
                <a:solidFill>
                  <a:prstClr val="black"/>
                </a:solidFill>
                <a:latin typeface="+mj-lt"/>
              </a:rPr>
              <a:t>Inventory Control Manager </a:t>
            </a:r>
            <a:r>
              <a:rPr lang="en-US" sz="1300" b="1" dirty="0">
                <a:solidFill>
                  <a:prstClr val="black"/>
                </a:solidFill>
                <a:latin typeface="+mj-lt"/>
              </a:rPr>
              <a:t>– </a:t>
            </a:r>
            <a:r>
              <a:rPr lang="en-US" sz="1100" b="1" dirty="0">
                <a:solidFill>
                  <a:prstClr val="black"/>
                </a:solidFill>
                <a:latin typeface="+mj-lt"/>
              </a:rPr>
              <a:t>Kerri Hamersma</a:t>
            </a:r>
            <a:br>
              <a:rPr lang="en-US" sz="1300" kern="1200" dirty="0"/>
            </a:br>
            <a:r>
              <a:rPr lang="en-US" sz="800" kern="1200" dirty="0">
                <a:solidFill>
                  <a:prstClr val="black"/>
                </a:solidFill>
              </a:rPr>
              <a:t>role</a:t>
            </a:r>
            <a:r>
              <a:rPr lang="en-US" sz="800" dirty="0">
                <a:solidFill>
                  <a:prstClr val="black"/>
                </a:solidFill>
              </a:rPr>
              <a:t>: oversee and manage along with Executive Leadership the day to day accounting of TLCII, Valet Box inventories.  Oversee daily negative inventory reports, GP reports and pricing; oversee the creating, removing, merging of all TLC code and </a:t>
            </a:r>
            <a:r>
              <a:rPr lang="en-US" sz="800" dirty="0" err="1">
                <a:solidFill>
                  <a:prstClr val="black"/>
                </a:solidFill>
              </a:rPr>
              <a:t>sku</a:t>
            </a:r>
            <a:r>
              <a:rPr lang="en-US" sz="800" dirty="0">
                <a:solidFill>
                  <a:prstClr val="black"/>
                </a:solidFill>
              </a:rPr>
              <a:t>#’s; investigate all inventory issues and oversee with management all inventory adjustments; oversee and approve all cycle counts and PIP recs along with all store use transactions; oversee &amp; review all open vendor order PO;s and all receiving; oversee &amp; review all open special orders; oversee and review price changes &amp; tag changes. Oversee and maintain accurate locations at all times,  overs and manage Fineline project (TLC Code)</a:t>
            </a:r>
          </a:p>
        </p:txBody>
      </p:sp>
      <p:sp>
        <p:nvSpPr>
          <p:cNvPr id="51" name="Rectangle 50" descr="Hierarchy Level 2 Item 4">
            <a:extLst>
              <a:ext uri="{FF2B5EF4-FFF2-40B4-BE49-F238E27FC236}">
                <a16:creationId xmlns:a16="http://schemas.microsoft.com/office/drawing/2014/main" id="{03B8F854-FBBD-4B35-AE57-FA581C468D99}"/>
              </a:ext>
            </a:extLst>
          </p:cNvPr>
          <p:cNvSpPr/>
          <p:nvPr/>
        </p:nvSpPr>
        <p:spPr>
          <a:xfrm>
            <a:off x="10740374" y="1400324"/>
            <a:ext cx="1307731" cy="1995833"/>
          </a:xfrm>
          <a:prstGeom prst="rect">
            <a:avLst/>
          </a:prstGeom>
          <a:solidFill>
            <a:schemeClr val="accent3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Human Resources – Kerri Hamersma</a:t>
            </a:r>
            <a:endParaRPr lang="en-US" sz="9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0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Oversee and manage Human Resources for all employee benefits &amp; files on the cloud (SP) utilizing/leveraging the Insurance company support staff and online tools:  Health Insurance- Horizon; Dental-</a:t>
            </a:r>
            <a:r>
              <a:rPr lang="en-US" sz="900" b="0" kern="1200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Metlife</a:t>
            </a:r>
            <a:r>
              <a:rPr lang="en-US" sz="900" b="0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Life Insurance</a:t>
            </a:r>
            <a:r>
              <a:rPr lang="en-US" sz="9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Equitable; Vision- ? ; Long Term Disability- </a:t>
            </a:r>
            <a:r>
              <a:rPr lang="en-US" sz="900" b="1" i="1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</p:txBody>
      </p:sp>
      <p:sp>
        <p:nvSpPr>
          <p:cNvPr id="52" name="Rectangle 51" descr="Hierarchy Level 2 Item 4">
            <a:extLst>
              <a:ext uri="{FF2B5EF4-FFF2-40B4-BE49-F238E27FC236}">
                <a16:creationId xmlns:a16="http://schemas.microsoft.com/office/drawing/2014/main" id="{A2FF2AEC-6B6C-485D-9437-2ED215E6529D}"/>
              </a:ext>
            </a:extLst>
          </p:cNvPr>
          <p:cNvSpPr/>
          <p:nvPr/>
        </p:nvSpPr>
        <p:spPr>
          <a:xfrm>
            <a:off x="9269450" y="3561870"/>
            <a:ext cx="2605339" cy="1031792"/>
          </a:xfrm>
          <a:prstGeom prst="rect">
            <a:avLst/>
          </a:prstGeom>
          <a:solidFill>
            <a:schemeClr val="accent3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IT Liaison – Kerri Hamersma</a:t>
            </a:r>
            <a:endParaRPr lang="en-US" sz="9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0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Oversee and manage along with Executive Leadership all hardware and software for the companies utilizing/leveraging our vendors support staff: Epicor Hardware- Wes; Epicor Software- Connie and Wade; TLC &amp; SB websites (Mike </a:t>
            </a:r>
            <a:r>
              <a:rPr lang="en-US" sz="9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 and FL; Phones- (Mandy, Sal, Aldo); cameras-McHale</a:t>
            </a:r>
            <a:endParaRPr lang="en-US" sz="900" b="1" i="1" kern="12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Rectangle 52" descr="Hierarchy Level 2 Item 4">
            <a:extLst>
              <a:ext uri="{FF2B5EF4-FFF2-40B4-BE49-F238E27FC236}">
                <a16:creationId xmlns:a16="http://schemas.microsoft.com/office/drawing/2014/main" id="{F42DF946-AF2D-4CCD-8205-690B7B879C2B}"/>
              </a:ext>
            </a:extLst>
          </p:cNvPr>
          <p:cNvSpPr/>
          <p:nvPr/>
        </p:nvSpPr>
        <p:spPr>
          <a:xfrm>
            <a:off x="5157138" y="1991703"/>
            <a:ext cx="1135230" cy="1724080"/>
          </a:xfrm>
          <a:prstGeom prst="rect">
            <a:avLst/>
          </a:prstGeom>
          <a:solidFill>
            <a:srgbClr val="92D050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Credit Manager– Kerri Hamersma</a:t>
            </a:r>
            <a:endParaRPr lang="en-US" sz="9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0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Oversee and manage along with </a:t>
            </a:r>
            <a:r>
              <a:rPr lang="en-US" sz="9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Executive leaders all </a:t>
            </a:r>
            <a:r>
              <a:rPr lang="en-US" sz="900" b="0" kern="12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customer credit files, including credit applications and charge accounts and approvals involving customer credit limits</a:t>
            </a:r>
            <a:endParaRPr lang="en-US" sz="900" b="1" i="1" kern="12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Rectangle 53" descr="Hierarchy Level 3 Item 1">
            <a:extLst>
              <a:ext uri="{FF2B5EF4-FFF2-40B4-BE49-F238E27FC236}">
                <a16:creationId xmlns:a16="http://schemas.microsoft.com/office/drawing/2014/main" id="{DF1E5C04-1057-486F-8789-89CF94D6B0A0}"/>
              </a:ext>
            </a:extLst>
          </p:cNvPr>
          <p:cNvSpPr/>
          <p:nvPr/>
        </p:nvSpPr>
        <p:spPr>
          <a:xfrm>
            <a:off x="733225" y="4117477"/>
            <a:ext cx="1188000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Receiving -                </a:t>
            </a:r>
            <a:r>
              <a:rPr lang="en-US" sz="9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Karen Costello</a:t>
            </a: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Enter inventory received from vendors into Epicor to verify PO and </a:t>
            </a:r>
            <a:r>
              <a:rPr lang="en-US" sz="800" dirty="0">
                <a:solidFill>
                  <a:prstClr val="black"/>
                </a:solidFill>
                <a:latin typeface="+mj-lt"/>
              </a:rPr>
              <a:t>pricing match the TLC PO</a:t>
            </a:r>
            <a:endParaRPr lang="en-US" sz="8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55" name="Rectangle 54" descr="Hierarchy Level 3 Item 1">
            <a:extLst>
              <a:ext uri="{FF2B5EF4-FFF2-40B4-BE49-F238E27FC236}">
                <a16:creationId xmlns:a16="http://schemas.microsoft.com/office/drawing/2014/main" id="{D2227712-C31C-49BF-B8D8-55B04AE52BC9}"/>
              </a:ext>
            </a:extLst>
          </p:cNvPr>
          <p:cNvSpPr/>
          <p:nvPr/>
        </p:nvSpPr>
        <p:spPr>
          <a:xfrm>
            <a:off x="723387" y="3078719"/>
            <a:ext cx="1188000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Receiving -                </a:t>
            </a:r>
            <a:r>
              <a:rPr lang="en-US" sz="900" b="1" dirty="0">
                <a:solidFill>
                  <a:prstClr val="black"/>
                </a:solidFill>
                <a:latin typeface="+mj-lt"/>
              </a:rPr>
              <a:t>Amanda Kramer</a:t>
            </a:r>
            <a:endParaRPr lang="en-US" sz="900" b="1" kern="1200" dirty="0">
              <a:solidFill>
                <a:prstClr val="black"/>
              </a:solidFill>
              <a:latin typeface="+mj-lt"/>
              <a:ea typeface="+mn-ea"/>
              <a:cs typeface="+mn-cs"/>
            </a:endParaRP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Enter inventory received from vendors into Epicor to verify PO and </a:t>
            </a:r>
            <a:r>
              <a:rPr lang="en-US" sz="800" dirty="0">
                <a:solidFill>
                  <a:prstClr val="black"/>
                </a:solidFill>
                <a:latin typeface="+mj-lt"/>
              </a:rPr>
              <a:t>pricing match the TLC PO</a:t>
            </a:r>
            <a:endParaRPr lang="en-US" sz="8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60" name="Rectangle 59" descr="Hierarchy Level 3 Item 1">
            <a:extLst>
              <a:ext uri="{FF2B5EF4-FFF2-40B4-BE49-F238E27FC236}">
                <a16:creationId xmlns:a16="http://schemas.microsoft.com/office/drawing/2014/main" id="{4F723D66-8CB7-4C22-8F31-D4AC0A0C2632}"/>
              </a:ext>
            </a:extLst>
          </p:cNvPr>
          <p:cNvSpPr/>
          <p:nvPr/>
        </p:nvSpPr>
        <p:spPr>
          <a:xfrm>
            <a:off x="6508729" y="3819374"/>
            <a:ext cx="1373288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Inv</a:t>
            </a:r>
            <a:r>
              <a:rPr lang="en-US" sz="1000" b="1" dirty="0">
                <a:solidFill>
                  <a:prstClr val="black"/>
                </a:solidFill>
                <a:latin typeface="+mj-lt"/>
              </a:rPr>
              <a:t>entory Ctrl Specialist 1-  </a:t>
            </a:r>
            <a:r>
              <a:rPr lang="en-US" sz="10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           </a:t>
            </a:r>
            <a:r>
              <a:rPr lang="en-US" sz="9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Amanda Kramer      </a:t>
            </a:r>
            <a:endParaRPr lang="en-US" sz="900" b="1" dirty="0">
              <a:solidFill>
                <a:prstClr val="black"/>
              </a:solidFill>
              <a:latin typeface="+mj-lt"/>
            </a:endParaRP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dirty="0">
                <a:solidFill>
                  <a:prstClr val="black"/>
                </a:solidFill>
                <a:latin typeface="+mj-lt"/>
              </a:rPr>
              <a:t>Assist IC Manager, with c</a:t>
            </a:r>
            <a:r>
              <a:rPr lang="en-US" sz="800" b="1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ycle counts, PIP </a:t>
            </a:r>
            <a:r>
              <a:rPr lang="en-US" sz="800" b="1" dirty="0">
                <a:solidFill>
                  <a:prstClr val="black"/>
                </a:solidFill>
                <a:latin typeface="+mj-lt"/>
              </a:rPr>
              <a:t>recs, </a:t>
            </a:r>
            <a:r>
              <a:rPr lang="en-US" sz="800" b="1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IC data entry,  daily IC analysis, price changes (tags &amp; Epicor) , PO entry</a:t>
            </a:r>
            <a:endParaRPr lang="en-US" sz="8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61" name="Rectangle 60" descr="Hierarchy Level 3 Item 1">
            <a:extLst>
              <a:ext uri="{FF2B5EF4-FFF2-40B4-BE49-F238E27FC236}">
                <a16:creationId xmlns:a16="http://schemas.microsoft.com/office/drawing/2014/main" id="{D9EDE3EE-1EEC-4E8A-AC6D-5D79532A580B}"/>
              </a:ext>
            </a:extLst>
          </p:cNvPr>
          <p:cNvSpPr/>
          <p:nvPr/>
        </p:nvSpPr>
        <p:spPr>
          <a:xfrm>
            <a:off x="6497312" y="2839160"/>
            <a:ext cx="1373288" cy="900000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0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Inv</a:t>
            </a:r>
            <a:r>
              <a:rPr lang="en-US" sz="1000" b="1" dirty="0">
                <a:solidFill>
                  <a:prstClr val="black"/>
                </a:solidFill>
                <a:latin typeface="+mj-lt"/>
              </a:rPr>
              <a:t>entory Ctrl Specialist 1-  </a:t>
            </a:r>
            <a:r>
              <a:rPr lang="en-US" sz="10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           </a:t>
            </a:r>
            <a:r>
              <a:rPr lang="en-US" sz="900" b="1" kern="1200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Rich Greco     </a:t>
            </a:r>
            <a:endParaRPr lang="en-US" sz="900" b="1" dirty="0">
              <a:solidFill>
                <a:prstClr val="black"/>
              </a:solidFill>
              <a:latin typeface="+mj-lt"/>
            </a:endParaRPr>
          </a:p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800" b="1" dirty="0">
                <a:solidFill>
                  <a:prstClr val="black"/>
                </a:solidFill>
                <a:latin typeface="+mj-lt"/>
              </a:rPr>
              <a:t>Assist IC Manager, with c</a:t>
            </a:r>
            <a:r>
              <a:rPr lang="en-US" sz="800" b="1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ycle counts, PIP </a:t>
            </a:r>
            <a:r>
              <a:rPr lang="en-US" sz="800" b="1" dirty="0">
                <a:solidFill>
                  <a:prstClr val="black"/>
                </a:solidFill>
                <a:latin typeface="+mj-lt"/>
              </a:rPr>
              <a:t>recs, </a:t>
            </a:r>
            <a:r>
              <a:rPr lang="en-US" sz="800" b="1" dirty="0">
                <a:solidFill>
                  <a:prstClr val="black"/>
                </a:solidFill>
                <a:latin typeface="+mj-lt"/>
                <a:ea typeface="+mn-ea"/>
                <a:cs typeface="+mn-cs"/>
              </a:rPr>
              <a:t>IC data entry,  daily IC analysis, price changes (tags &amp; Epicor) , PO entry</a:t>
            </a:r>
            <a:endParaRPr lang="en-US" sz="8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62" name="Rectangle 61" descr="Hierarchy Level 2 Item 1">
            <a:extLst>
              <a:ext uri="{FF2B5EF4-FFF2-40B4-BE49-F238E27FC236}">
                <a16:creationId xmlns:a16="http://schemas.microsoft.com/office/drawing/2014/main" id="{021213DF-6C8D-4DE1-8509-7676809398EF}"/>
              </a:ext>
            </a:extLst>
          </p:cNvPr>
          <p:cNvSpPr/>
          <p:nvPr/>
        </p:nvSpPr>
        <p:spPr>
          <a:xfrm>
            <a:off x="9557117" y="421372"/>
            <a:ext cx="1901658" cy="900000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anchor="t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200" b="1" dirty="0">
                <a:solidFill>
                  <a:prstClr val="black"/>
                </a:solidFill>
                <a:latin typeface="+mj-lt"/>
              </a:rPr>
              <a:t>Office Manager-</a:t>
            </a:r>
            <a:r>
              <a:rPr lang="en-US" sz="900" b="1" dirty="0">
                <a:solidFill>
                  <a:prstClr val="black"/>
                </a:solidFill>
                <a:latin typeface="+mj-lt"/>
              </a:rPr>
              <a:t> Kerri Hamersma</a:t>
            </a:r>
            <a:br>
              <a:rPr lang="en-US" sz="1300" kern="1200" dirty="0"/>
            </a:br>
            <a:r>
              <a:rPr lang="en-US" sz="800" kern="1200" dirty="0">
                <a:solidFill>
                  <a:prstClr val="black"/>
                </a:solidFill>
              </a:rPr>
              <a:t>role</a:t>
            </a:r>
            <a:r>
              <a:rPr lang="en-US" sz="800" dirty="0">
                <a:solidFill>
                  <a:prstClr val="black"/>
                </a:solidFill>
              </a:rPr>
              <a:t>: oversee and manage along with Executive Leadership the day to day staff at our Surf City location.  Manage store schedules and employee schedules.</a:t>
            </a:r>
          </a:p>
        </p:txBody>
      </p:sp>
    </p:spTree>
    <p:extLst>
      <p:ext uri="{BB962C8B-B14F-4D97-AF65-F5344CB8AC3E}">
        <p14:creationId xmlns:p14="http://schemas.microsoft.com/office/powerpoint/2010/main" val="17733721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1561227_win32_fixed.potx" id="{37524145-456E-46EB-82B1-5CFA92E6549F}" vid="{9E0C5AA0-3868-44A4-9934-7F2102516E4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41C13A10B64445A1138D8B555753D0" ma:contentTypeVersion="5" ma:contentTypeDescription="Create a new document." ma:contentTypeScope="" ma:versionID="20651426279a230c217d069553be93bd">
  <xsd:schema xmlns:xsd="http://www.w3.org/2001/XMLSchema" xmlns:xs="http://www.w3.org/2001/XMLSchema" xmlns:p="http://schemas.microsoft.com/office/2006/metadata/properties" xmlns:ns3="9fd6356a-b2e6-47c1-b948-2baaa3451828" xmlns:ns4="51ee5537-1249-4ed8-b05a-d3e498587a60" targetNamespace="http://schemas.microsoft.com/office/2006/metadata/properties" ma:root="true" ma:fieldsID="3382869207e48c681068336adba5a46f" ns3:_="" ns4:_="">
    <xsd:import namespace="9fd6356a-b2e6-47c1-b948-2baaa3451828"/>
    <xsd:import namespace="51ee5537-1249-4ed8-b05a-d3e498587a6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d6356a-b2e6-47c1-b948-2baaa34518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ee5537-1249-4ed8-b05a-d3e498587a6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C610666-6814-4575-9575-C9B2FD3AB6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d6356a-b2e6-47c1-b948-2baaa3451828"/>
    <ds:schemaRef ds:uri="51ee5537-1249-4ed8-b05a-d3e498587a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28EA9E-1382-4F96-B30F-8D20CE5365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B972100-150A-42FE-9B3F-DC94CF4A268E}">
  <ds:schemaRefs>
    <ds:schemaRef ds:uri="http://schemas.microsoft.com/office/2006/documentManagement/types"/>
    <ds:schemaRef ds:uri="http://schemas.microsoft.com/office/2006/metadata/properties"/>
    <ds:schemaRef ds:uri="51ee5537-1249-4ed8-b05a-d3e498587a60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9fd6356a-b2e6-47c1-b948-2baaa3451828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Simple organization chart</Template>
  <TotalTime>176</TotalTime>
  <Words>762</Words>
  <Application>Microsoft Office PowerPoint</Application>
  <PresentationFormat>Widescreen</PresentationFormat>
  <Paragraphs>62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Tw Cen MT</vt:lpstr>
      <vt:lpstr>Tw Cen MT Condensed</vt:lpstr>
      <vt:lpstr>Wingdings 3</vt:lpstr>
      <vt:lpstr>Integral</vt:lpstr>
      <vt:lpstr>Organization Chart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Organization Chart</dc:title>
  <dc:creator>Joseph F Lynch</dc:creator>
  <cp:lastModifiedBy>Joseph F Lynch</cp:lastModifiedBy>
  <cp:revision>1</cp:revision>
  <cp:lastPrinted>2022-02-01T19:44:15Z</cp:lastPrinted>
  <dcterms:created xsi:type="dcterms:W3CDTF">2022-02-01T17:04:53Z</dcterms:created>
  <dcterms:modified xsi:type="dcterms:W3CDTF">2022-02-01T20:01:37Z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0x010100CC41C13A10B64445A1138D8B555753D0</vt:lpwstr>
  </property>
</Properties>
</file>