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5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285F4"/>
              </a:solidFill>
              <a:effectLst/>
            </c:spPr>
          </c:dPt>
          <c:dPt>
            <c:idx val="1"/>
            <c:bubble3D val="0"/>
            <c:spPr>
              <a:solidFill>
                <a:srgbClr val="EA4335"/>
              </a:solidFill>
              <a:effectLst/>
            </c:spPr>
          </c:dPt>
          <c:dPt>
            <c:idx val="2"/>
            <c:bubble3D val="0"/>
            <c:spPr>
              <a:solidFill>
                <a:srgbClr val="FBBC05"/>
              </a:solidFill>
              <a:effectLst/>
            </c:spPr>
          </c:dPt>
          <c:dPt>
            <c:idx val="3"/>
            <c:bubble3D val="0"/>
            <c:spPr>
              <a:solidFill>
                <a:srgbClr val="34A853"/>
              </a:solidFill>
              <a:effectLst/>
            </c:spPr>
          </c:dPt>
          <c:dPt>
            <c:idx val="4"/>
            <c:bubble3D val="0"/>
            <c:spPr>
              <a:solidFill>
                <a:srgbClr val="2E8B8B"/>
              </a:solidFill>
              <a:effectLst/>
            </c:spPr>
          </c:dPt>
          <c:dPt>
            <c:idx val="5"/>
            <c:bubble3D val="0"/>
            <c:spPr>
              <a:solidFill>
                <a:srgbClr val="999999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Google Search &amp; Other</c:v>
                </c:pt>
                <c:pt idx="1">
                  <c:v>YouTube Ads</c:v>
                </c:pt>
                <c:pt idx="2">
                  <c:v>Google Network</c:v>
                </c:pt>
                <c:pt idx="3">
                  <c:v>Subscriptions/Devices</c:v>
                </c:pt>
                <c:pt idx="4">
                  <c:v>Google Cloud</c:v>
                </c:pt>
                <c:pt idx="5">
                  <c:v>Other Bets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215.6</c:v>
                </c:pt>
                <c:pt idx="1">
                  <c:v>36.1</c:v>
                </c:pt>
                <c:pt idx="2">
                  <c:v>28.1</c:v>
                </c:pt>
                <c:pt idx="3">
                  <c:v>48.9</c:v>
                </c:pt>
                <c:pt idx="4">
                  <c:v>58.8</c:v>
                </c:pt>
                <c:pt idx="5">
                  <c:v>1.3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($B)</c:v>
                </c:pt>
              </c:strCache>
            </c:strRef>
          </c:tx>
          <c:spPr>
            <a:solidFill>
              <a:srgbClr val="4285F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FY2020</c:v>
                  </c:pt>
                  <c:pt idx="1">
                    <c:v>FY2021</c:v>
                  </c:pt>
                  <c:pt idx="2">
                    <c:v>FY2022</c:v>
                  </c:pt>
                  <c:pt idx="3">
                    <c:v>FY2023</c:v>
                  </c:pt>
                  <c:pt idx="4">
                    <c:v>FY2024</c:v>
                  </c:pt>
                  <c:pt idx="5">
                    <c:v>FY2025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182.5</c:v>
                </c:pt>
                <c:pt idx="1">
                  <c:v>257.6</c:v>
                </c:pt>
                <c:pt idx="2">
                  <c:v>282.8</c:v>
                </c:pt>
                <c:pt idx="3">
                  <c:v>307.4</c:v>
                </c:pt>
                <c:pt idx="4">
                  <c:v>350</c:v>
                </c:pt>
                <c:pt idx="5">
                  <c:v>402.8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Net Income ($B)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FY2020</c:v>
                  </c:pt>
                  <c:pt idx="1">
                    <c:v>FY2021</c:v>
                  </c:pt>
                  <c:pt idx="2">
                    <c:v>FY2022</c:v>
                  </c:pt>
                  <c:pt idx="3">
                    <c:v>FY2023</c:v>
                  </c:pt>
                  <c:pt idx="4">
                    <c:v>FY2024</c:v>
                  </c:pt>
                  <c:pt idx="5">
                    <c:v>FY2025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40.3</c:v>
                </c:pt>
                <c:pt idx="1">
                  <c:v>76</c:v>
                </c:pt>
                <c:pt idx="2">
                  <c:v>59.9</c:v>
                </c:pt>
                <c:pt idx="3">
                  <c:v>73.8</c:v>
                </c:pt>
                <c:pt idx="4">
                  <c:v>100.1</c:v>
                </c:pt>
                <c:pt idx="5">
                  <c:v>132.2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D4A843"/>
                </a:solidFill>
                <a:latin typeface="Georgia"/>
              </a:defRPr>
            </a:pPr>
            <a:r>
              <a:rPr sz="1000" b="0" i="0" u="none" strike="noStrike">
                <a:solidFill>
                  <a:srgbClr val="D4A843"/>
                </a:solidFill>
                <a:latin typeface="Georgia"/>
              </a:rPr>
              <a:t>MARGIN TRENDS (%)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Gross Margin</c:v>
                </c:pt>
              </c:strCache>
            </c:strRef>
          </c:tx>
          <c:spPr>
            <a:solidFill>
              <a:srgbClr val="D4A843"/>
            </a:solidFill>
            <a:ln w="31750" cap="flat">
              <a:solidFill>
                <a:srgbClr val="D4A843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4A843"/>
              </a:solidFill>
              <a:ln w="9525" cap="flat">
                <a:solidFill>
                  <a:srgbClr val="D4A843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FY2020</c:v>
                  </c:pt>
                  <c:pt idx="1">
                    <c:v>FY2021</c:v>
                  </c:pt>
                  <c:pt idx="2">
                    <c:v>FY2022</c:v>
                  </c:pt>
                  <c:pt idx="3">
                    <c:v>FY2023</c:v>
                  </c:pt>
                  <c:pt idx="4">
                    <c:v>FY2024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53.6</c:v>
                </c:pt>
                <c:pt idx="1">
                  <c:v>56.9</c:v>
                </c:pt>
                <c:pt idx="2">
                  <c:v>55.4</c:v>
                </c:pt>
                <c:pt idx="3">
                  <c:v>56.6</c:v>
                </c:pt>
                <c:pt idx="4">
                  <c:v>58.2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Operating Margin</c:v>
                </c:pt>
              </c:strCache>
            </c:strRef>
          </c:tx>
          <c:spPr>
            <a:solidFill>
              <a:srgbClr val="4285F4"/>
            </a:solidFill>
            <a:ln w="31750" cap="flat">
              <a:solidFill>
                <a:srgbClr val="4285F4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4285F4"/>
              </a:solidFill>
              <a:ln w="9525" cap="flat">
                <a:solidFill>
                  <a:srgbClr val="4285F4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FY2020</c:v>
                  </c:pt>
                  <c:pt idx="1">
                    <c:v>FY2021</c:v>
                  </c:pt>
                  <c:pt idx="2">
                    <c:v>FY2022</c:v>
                  </c:pt>
                  <c:pt idx="3">
                    <c:v>FY2023</c:v>
                  </c:pt>
                  <c:pt idx="4">
                    <c:v>FY2024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22.6</c:v>
                </c:pt>
                <c:pt idx="1">
                  <c:v>30.6</c:v>
                </c:pt>
                <c:pt idx="2">
                  <c:v>26.5</c:v>
                </c:pt>
                <c:pt idx="3">
                  <c:v>27.4</c:v>
                </c:pt>
                <c:pt idx="4">
                  <c:v>32.1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Net Margin</c:v>
                </c:pt>
              </c:strCache>
            </c:strRef>
          </c:tx>
          <c:spPr>
            <a:solidFill>
              <a:srgbClr val="4CAF50"/>
            </a:solidFill>
            <a:ln w="31750" cap="flat">
              <a:solidFill>
                <a:srgbClr val="4CAF5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4CAF50"/>
              </a:solidFill>
              <a:ln w="9525" cap="flat">
                <a:solidFill>
                  <a:srgbClr val="4CAF5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FY2020</c:v>
                  </c:pt>
                  <c:pt idx="1">
                    <c:v>FY2021</c:v>
                  </c:pt>
                  <c:pt idx="2">
                    <c:v>FY2022</c:v>
                  </c:pt>
                  <c:pt idx="3">
                    <c:v>FY2023</c:v>
                  </c:pt>
                  <c:pt idx="4">
                    <c:v>FY2024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22.1</c:v>
                </c:pt>
                <c:pt idx="1">
                  <c:v>29.5</c:v>
                </c:pt>
                <c:pt idx="2">
                  <c:v>21.2</c:v>
                </c:pt>
                <c:pt idx="3">
                  <c:v>24</c:v>
                </c:pt>
                <c:pt idx="4">
                  <c:v>28.6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99999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B30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FFFFFF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D4A843"/>
                </a:solidFill>
                <a:latin typeface="Georgia"/>
              </a:defRPr>
            </a:pPr>
            <a:r>
              <a:rPr sz="1000" b="0" i="0" u="none" strike="noStrike">
                <a:solidFill>
                  <a:srgbClr val="D4A843"/>
                </a:solidFill>
                <a:latin typeface="Georgia"/>
              </a:rPr>
              <a:t>ROIC TREND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ROIC (%)</c:v>
                </c:pt>
              </c:strCache>
            </c:strRef>
          </c:tx>
          <c:spPr>
            <a:solidFill>
              <a:srgbClr val="2E8B8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FY2020</c:v>
                  </c:pt>
                  <c:pt idx="1">
                    <c:v>FY2021</c:v>
                  </c:pt>
                  <c:pt idx="2">
                    <c:v>FY2022</c:v>
                  </c:pt>
                  <c:pt idx="3">
                    <c:v>FY2023</c:v>
                  </c:pt>
                  <c:pt idx="4">
                    <c:v>FY2024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31.2</c:v>
                </c:pt>
                <c:pt idx="1">
                  <c:v>45.4</c:v>
                </c:pt>
                <c:pt idx="2">
                  <c:v>26</c:v>
                </c:pt>
                <c:pt idx="3">
                  <c:v>34.5</c:v>
                </c:pt>
                <c:pt idx="4">
                  <c:v>41.1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B30"/>
        </a:solidFill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12% EPS Growth</c:v>
                </c:pt>
              </c:strCache>
            </c:strRef>
          </c:tx>
          <c:spPr>
            <a:solidFill>
              <a:srgbClr val="4285F4"/>
            </a:solidFill>
            <a:ln w="25400" cap="flat">
              <a:solidFill>
                <a:srgbClr val="4285F4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4285F4"/>
              </a:solidFill>
              <a:ln w="9525" cap="flat">
                <a:solidFill>
                  <a:srgbClr val="4285F4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2025</c:v>
                  </c:pt>
                  <c:pt idx="1">
                    <c:v>2028</c:v>
                  </c:pt>
                  <c:pt idx="2">
                    <c:v>2031</c:v>
                  </c:pt>
                  <c:pt idx="3">
                    <c:v>2034</c:v>
                  </c:pt>
                  <c:pt idx="4">
                    <c:v>2037</c:v>
                  </c:pt>
                  <c:pt idx="5">
                    <c:v>2040</c:v>
                  </c:pt>
                  <c:pt idx="6">
                    <c:v>2045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10.81</c:v>
                </c:pt>
                <c:pt idx="1">
                  <c:v>15.19</c:v>
                </c:pt>
                <c:pt idx="2">
                  <c:v>21.35</c:v>
                </c:pt>
                <c:pt idx="3">
                  <c:v>30</c:v>
                </c:pt>
                <c:pt idx="4">
                  <c:v>42.16</c:v>
                </c:pt>
                <c:pt idx="5">
                  <c:v>59.23</c:v>
                </c:pt>
                <c:pt idx="6">
                  <c:v>104.4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15% EPS Growth</c:v>
                </c:pt>
              </c:strCache>
            </c:strRef>
          </c:tx>
          <c:spPr>
            <a:solidFill>
              <a:srgbClr val="D4A843"/>
            </a:solidFill>
            <a:ln w="25400" cap="flat">
              <a:solidFill>
                <a:srgbClr val="D4A843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4A843"/>
              </a:solidFill>
              <a:ln w="9525" cap="flat">
                <a:solidFill>
                  <a:srgbClr val="D4A843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2025</c:v>
                  </c:pt>
                  <c:pt idx="1">
                    <c:v>2028</c:v>
                  </c:pt>
                  <c:pt idx="2">
                    <c:v>2031</c:v>
                  </c:pt>
                  <c:pt idx="3">
                    <c:v>2034</c:v>
                  </c:pt>
                  <c:pt idx="4">
                    <c:v>2037</c:v>
                  </c:pt>
                  <c:pt idx="5">
                    <c:v>2040</c:v>
                  </c:pt>
                  <c:pt idx="6">
                    <c:v>2045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10.81</c:v>
                </c:pt>
                <c:pt idx="1">
                  <c:v>16.44</c:v>
                </c:pt>
                <c:pt idx="2">
                  <c:v>25.01</c:v>
                </c:pt>
                <c:pt idx="3">
                  <c:v>38.04</c:v>
                </c:pt>
                <c:pt idx="4">
                  <c:v>57.87</c:v>
                </c:pt>
                <c:pt idx="5">
                  <c:v>88.04</c:v>
                </c:pt>
                <c:pt idx="6">
                  <c:v>177.1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280160"/>
            <a:ext cx="1072591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ALPHABET INC. (GOOGL)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965960"/>
            <a:ext cx="107259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Buffett-Munger Style Owner's Deep-Dive Analysis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01768" y="2606040"/>
            <a:ext cx="228600" cy="228600"/>
          </a:xfrm>
          <a:prstGeom prst="ellipse">
            <a:avLst/>
          </a:prstGeom>
          <a:solidFill>
            <a:srgbClr val="4285F4"/>
          </a:solidFill>
          <a:ln/>
        </p:spPr>
      </p:sp>
      <p:sp>
        <p:nvSpPr>
          <p:cNvPr id="6" name="Shape 4"/>
          <p:cNvSpPr/>
          <p:nvPr/>
        </p:nvSpPr>
        <p:spPr>
          <a:xfrm>
            <a:off x="5458968" y="2606040"/>
            <a:ext cx="228600" cy="228600"/>
          </a:xfrm>
          <a:prstGeom prst="ellipse">
            <a:avLst/>
          </a:prstGeom>
          <a:solidFill>
            <a:srgbClr val="EA4335"/>
          </a:solidFill>
          <a:ln/>
        </p:spPr>
      </p:sp>
      <p:sp>
        <p:nvSpPr>
          <p:cNvPr id="7" name="Shape 5"/>
          <p:cNvSpPr/>
          <p:nvPr/>
        </p:nvSpPr>
        <p:spPr>
          <a:xfrm>
            <a:off x="5916168" y="2606040"/>
            <a:ext cx="228600" cy="228600"/>
          </a:xfrm>
          <a:prstGeom prst="ellipse">
            <a:avLst/>
          </a:prstGeom>
          <a:solidFill>
            <a:srgbClr val="FBBC05"/>
          </a:solidFill>
          <a:ln/>
        </p:spPr>
      </p:sp>
      <p:sp>
        <p:nvSpPr>
          <p:cNvPr id="8" name="Shape 6"/>
          <p:cNvSpPr/>
          <p:nvPr/>
        </p:nvSpPr>
        <p:spPr>
          <a:xfrm>
            <a:off x="6373368" y="2606040"/>
            <a:ext cx="228600" cy="228600"/>
          </a:xfrm>
          <a:prstGeom prst="ellipse">
            <a:avLst/>
          </a:prstGeom>
          <a:solidFill>
            <a:srgbClr val="34A853"/>
          </a:solidFill>
          <a:ln/>
        </p:spPr>
      </p:sp>
      <p:sp>
        <p:nvSpPr>
          <p:cNvPr id="9" name="Shape 7"/>
          <p:cNvSpPr/>
          <p:nvPr/>
        </p:nvSpPr>
        <p:spPr>
          <a:xfrm>
            <a:off x="3200400" y="3200400"/>
            <a:ext cx="5788152" cy="13716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520440"/>
            <a:ext cx="107259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Analyst:  </a:t>
            </a:r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AI — Value Research Division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31520" y="3840480"/>
            <a:ext cx="107259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 </a:t>
            </a:r>
            <a:pPr algn="ct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Joe Goodwill  /  The Goodwill Fund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4297680"/>
            <a:ext cx="107259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Date: 2026-02-09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999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"Organize the world's information" — then monetize it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9999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the widest moat in digital advertising.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LONG-TERM ECONOMICS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566928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5" name="Chart 1" descr=""/>
          <p:cNvGraphicFramePr/>
          <p:nvPr/>
        </p:nvGraphicFramePr>
        <p:xfrm>
          <a:off x="6126480" y="1005840"/>
          <a:ext cx="566928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Shape 2"/>
          <p:cNvSpPr/>
          <p:nvPr/>
        </p:nvSpPr>
        <p:spPr>
          <a:xfrm>
            <a:off x="548640" y="4434840"/>
            <a:ext cx="11091672" cy="1691640"/>
          </a:xfrm>
          <a:prstGeom prst="rect">
            <a:avLst>
              <a:gd name="adj" fmla="val 4324"/>
            </a:avLst>
          </a:prstGeom>
          <a:solidFill>
            <a:srgbClr val="111B30"/>
          </a:solidFill>
          <a:ln/>
        </p:spPr>
      </p:sp>
      <p:sp>
        <p:nvSpPr>
          <p:cNvPr id="7" name="Text 3"/>
          <p:cNvSpPr/>
          <p:nvPr/>
        </p:nvSpPr>
        <p:spPr>
          <a:xfrm>
            <a:off x="731520" y="4526280"/>
            <a:ext cx="10725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ECONOMICS INSIGHT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731520" y="4846320"/>
            <a:ext cx="107259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FY2025 operating margin compressed to ~32% (from 32.1% in FY2024) due to massive AI investment, depreciation surge (+38%), and $3.5B EC fine.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ROIC is volatile: peaked at 45.4% in 2021, dipped to 26.0% in 2022 (ad slowdown), recovered to 41.1% in 2024. Currently estimated ~29% TTM (Dec 2025) as $91.4B CapEx flows into invested capital base. WACC: ~8.8%. </a:t>
            </a:r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QUESTION: 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 $175B+ in 2026 CapEx earn returns above cost of capital? Cloud's trajectory (from -42.9% margins in 2020 to +30% in Q4 2025) provides strong evidence. But the magnitude of the bet is unprecedented. Depreciation will pressure margins for 3-5 years before the full revenue benefit materializes.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10-K FY2020–2024, FY2025 Earnings Release, GuruFocus, Stock-Analysis-On.net, AlphaSpread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DCF VALUATION MODEL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5303520" cy="3657600"/>
          </a:xfrm>
          <a:prstGeom prst="rect">
            <a:avLst>
              <a:gd name="adj" fmla="val 2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14300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 ASSUMPTIONS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554480"/>
            <a:ext cx="4937760" cy="301752"/>
          </a:xfrm>
          <a:prstGeom prst="rect">
            <a:avLst/>
          </a:prstGeom>
          <a:solidFill>
            <a:srgbClr val="E8E8E4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554480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FCF (FY2025)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749040" y="1554480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$73.3B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1901952"/>
            <a:ext cx="4937760" cy="3017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1901952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Yr 1-5 FCF Growth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49040" y="1901952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14%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31520" y="2249424"/>
            <a:ext cx="4937760" cy="301752"/>
          </a:xfrm>
          <a:prstGeom prst="rect">
            <a:avLst/>
          </a:prstGeom>
          <a:solidFill>
            <a:srgbClr val="E8E8E4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249424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Yr 6-10 FCF Growth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749040" y="2249424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9%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2596896"/>
            <a:ext cx="4937760" cy="3017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2596896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 Growth Rate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749040" y="2596896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2944368"/>
            <a:ext cx="4937760" cy="301752"/>
          </a:xfrm>
          <a:prstGeom prst="rect">
            <a:avLst/>
          </a:prstGeom>
          <a:solidFill>
            <a:srgbClr val="E8E8E4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2944368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WACC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749040" y="2944368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9.0%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3291840"/>
            <a:ext cx="4937760" cy="3017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291840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Shares Outstanding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749040" y="3291840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12,088M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639312"/>
            <a:ext cx="4937760" cy="301752"/>
          </a:xfrm>
          <a:prstGeom prst="rect">
            <a:avLst/>
          </a:prstGeom>
          <a:solidFill>
            <a:srgbClr val="E8E8E4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3639312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 of Safety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749040" y="3639312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3986784"/>
            <a:ext cx="4937760" cy="3017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822960" y="3986784"/>
            <a:ext cx="2926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Cash Added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749040" y="3986784"/>
            <a:ext cx="1828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$80.3B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31520" y="443484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Rationale: </a:t>
            </a:r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14% FCF growth reflects Cloud acceleration + AI monetization + margin expansion, moderated by massive CapEx. 9% in years 6-10 as growth normalizes at scale. Conservative 9.0% WACC reflects low beta + rising debt.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126480" y="1051560"/>
            <a:ext cx="5513832" cy="1828800"/>
          </a:xfrm>
          <a:prstGeom prst="rect">
            <a:avLst>
              <a:gd name="adj" fmla="val 4000"/>
            </a:avLst>
          </a:prstGeom>
          <a:solidFill>
            <a:srgbClr val="1A2744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309360" y="1143000"/>
            <a:ext cx="5148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INTRINSIC VALUE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309360" y="1463040"/>
            <a:ext cx="5148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$260 / share</a:t>
            </a:r>
            <a:endParaRPr lang="en-US" sz="3600" dirty="0"/>
          </a:p>
        </p:txBody>
      </p:sp>
      <p:sp>
        <p:nvSpPr>
          <p:cNvPr id="34" name="Text 32"/>
          <p:cNvSpPr/>
          <p:nvPr/>
        </p:nvSpPr>
        <p:spPr>
          <a:xfrm>
            <a:off x="6309360" y="2011680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25% Margin of Safety:  $195 / share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309360" y="2423160"/>
            <a:ext cx="5148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Price ~$323 = 24% ABOVE intrinsic value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126480" y="3063240"/>
            <a:ext cx="5513832" cy="2103120"/>
          </a:xfrm>
          <a:prstGeom prst="rect">
            <a:avLst>
              <a:gd name="adj" fmla="val 34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6309360" y="3154680"/>
            <a:ext cx="5148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SCENARIO MATRIX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6400800" y="352044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7863840" y="352044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 Gr (1-5/6-10)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8961120" y="352044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WACC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10058400" y="352044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IV/Share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10972800" y="352044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w/ 25% MoS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400800" y="384048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7863840" y="38404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/ 6%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8961120" y="384048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0058400" y="384048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4E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$185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10972800" y="384048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4E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$139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6400800" y="4206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7863840" y="42062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14% / 9%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8961120" y="4206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9%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10058400" y="4206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$260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10972800" y="4206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$195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6400800" y="4572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7863840" y="45720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18% / 12%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8961120" y="4572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8.5%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10058400" y="4572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CAF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$375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10972800" y="4572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CAF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$281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548640" y="5074920"/>
            <a:ext cx="11091672" cy="1005840"/>
          </a:xfrm>
          <a:prstGeom prst="rect">
            <a:avLst>
              <a:gd name="adj" fmla="val 7273"/>
            </a:avLst>
          </a:prstGeom>
          <a:solidFill>
            <a:srgbClr val="1A2744"/>
          </a:solidFill>
          <a:ln/>
        </p:spPr>
      </p:sp>
      <p:sp>
        <p:nvSpPr>
          <p:cNvPr id="59" name="Text 57"/>
          <p:cNvSpPr/>
          <p:nvPr/>
        </p:nvSpPr>
        <p:spPr>
          <a:xfrm>
            <a:off x="731520" y="5120640"/>
            <a:ext cx="107259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NOTE: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~$323/share, GOOGL trades 24% above our base-case intrinsic value and 65% above the margin-of-safety strike price. The market is pricing in sustained 15%+ growth for a decade — not impossible given Cloud/AI trajectory, but leaves no room for error. FCF was constrained in FY2025 by $91.4B CapEx; if 2026 CapEx hits $180B as guided, FCF could compress further before recovering. </a:t>
            </a:r>
            <a:pPr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PATIENCE REQUIRED.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 model by Claude AI. Inputs from Alphabet FY2025 filings. Not investment advice.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CONTEXT — $1.9M → $20M PLAN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5486400" cy="2743200"/>
          </a:xfrm>
          <a:prstGeom prst="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14300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 SIZING &amp; ENTRY STRATEGY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1508760"/>
            <a:ext cx="512064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Bucket: </a:t>
            </a:r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Forever Holdings (40-year compounder)
</a:t>
            </a:r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Allocation: </a:t>
            </a:r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8–12% of portfolio ($152K–$228K at $1.9M)
</a:t>
            </a:r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Strategy: </a:t>
            </a:r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in at multiple price points:
</a:t>
            </a:r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$260 (intrinsic value): 1/4 position
</a:t>
            </a:r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$230 (12% MoS): 1/4 position
</a:t>
            </a:r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$195 (25% MoS): 1/4 position — FULL CONVICTION
</a:t>
            </a:r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Panic day (below $175): Deploy remaining 1/4
</a:t>
            </a:r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~$323 today: TOO EXPENSIVE. Add to watchlist.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217920" y="1051560"/>
            <a:ext cx="5422392" cy="2743200"/>
          </a:xfrm>
          <a:prstGeom prst="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143000"/>
            <a:ext cx="5056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20-YEAR EPS COMPOUNDING PROJECTION</a:t>
            </a:r>
            <a:endParaRPr lang="en-US" sz="12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6217920" y="1508760"/>
          <a:ext cx="5422392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Shape 7"/>
          <p:cNvSpPr/>
          <p:nvPr/>
        </p:nvSpPr>
        <p:spPr>
          <a:xfrm>
            <a:off x="548640" y="4023360"/>
            <a:ext cx="11091672" cy="2103120"/>
          </a:xfrm>
          <a:prstGeom prst="rect">
            <a:avLst>
              <a:gd name="adj" fmla="val 3478"/>
            </a:avLst>
          </a:prstGeom>
          <a:solidFill>
            <a:srgbClr val="1A2744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4114800"/>
            <a:ext cx="10725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"SKIM THE TOP" INCOME PLAN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31520" y="4434840"/>
            <a:ext cx="1072591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 Yield: ~0.26% ($0.84/year) — token payout, most capital returned via buybacks
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Buyback Yield: ~1.2% ($45.7B / $3.9T market cap) — share count declining ~2% annually
</a:t>
            </a:r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Shareholder Yield: ~1.5% (dividends + buybacks)
</a:t>
            </a:r>
            <a:pPr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SKIM STRATEGY: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 is a growth compounder, not an income stock. For your $1.9M→$20M plan:
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Years 1-10: Let it compound. Reinvest all dividends. Don't touch it.
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Years 10-20: Begin trimming 3-4% annually for lifestyle income while 85-90% compounds.
</a:t>
            </a:r>
            <a:pPr indent="0" marL="0">
              <a:buNone/>
            </a:pPr>
            <a:r>
              <a:rPr lang="en-US" sz="10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Legacy: At 12% EPS growth, $195 cost basis → potential 8-10x return over 20 years.
</a:t>
            </a:r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Vehicle: Roth IRA / Roth 401(k) for tax-free compounding. This is a 40-year hold.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Projections for illustrative purposes only. Past performance is not indicative of future results.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107259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OWNER'S DECISION SUMMARY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5440680" cy="2011680"/>
          </a:xfrm>
          <a:prstGeom prst="rect">
            <a:avLst>
              <a:gd name="adj" fmla="val 3636"/>
            </a:avLst>
          </a:prstGeom>
          <a:solidFill>
            <a:srgbClr val="111B30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96012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AF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STRENGTHS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5074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Widest moat in digital advertising — Google is a verb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$164.7B operating cash flow, $127B cash on hand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Cloud growing 48% at $70B+ ARR, turning highly profitable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AI leadership: Gemini 3, 10B+ tokens/min, 750M MAUs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Revenue doubled in 5 years, net income tripled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YouTube surpassed $60B, 325M paid subscriptions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Antitrust: Chrome kept, no breakup ordered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199632" y="914400"/>
            <a:ext cx="5440680" cy="2011680"/>
          </a:xfrm>
          <a:prstGeom prst="rect">
            <a:avLst>
              <a:gd name="adj" fmla="val 3636"/>
            </a:avLst>
          </a:prstGeom>
          <a:solidFill>
            <a:srgbClr val="111B30"/>
          </a:solidFill>
          <a:ln/>
        </p:spPr>
      </p:sp>
      <p:sp>
        <p:nvSpPr>
          <p:cNvPr id="8" name="Text 6"/>
          <p:cNvSpPr/>
          <p:nvPr/>
        </p:nvSpPr>
        <p:spPr>
          <a:xfrm>
            <a:off x="6382512" y="96012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44E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RISKS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82512" y="1280160"/>
            <a:ext cx="5074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$175-$185B CapEx in 2026 — largest bet in corporate history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Depreciation surge ($21B→$30B+) will pressure margins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Antitrust: DOJ appealing for tougher remedies (Feb 2026)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AI competition: OpenAI, Anthropic, Meta closing gap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Safari search volumes declined first time in 22 years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Other Bets: $9.5B+ losses, Waymo $16B capital call
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Priced at ~30x earnings — leaves no margin for error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3108960"/>
            <a:ext cx="5440680" cy="1645920"/>
          </a:xfrm>
          <a:prstGeom prst="rect">
            <a:avLst>
              <a:gd name="adj" fmla="val 4444"/>
            </a:avLst>
          </a:prstGeom>
          <a:solidFill>
            <a:srgbClr val="111B30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15468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MUST GO RIGHT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3493008"/>
            <a:ext cx="5074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AI infrastructure investment translates to Cloud revenue
   acceleration and sustained 30%+ growth
</a:t>
            </a:r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Search maintains dominance despite AI disruption —
   AI Overviews drive higher engagement, not less
</a:t>
            </a:r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Operating margins hold 30-33% despite depreciation
   headwinds from $175B+ CapEx
</a:t>
            </a:r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ROIC stabilizes above 25% as AI investments mature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199632" y="3108960"/>
            <a:ext cx="5440680" cy="1645920"/>
          </a:xfrm>
          <a:prstGeom prst="rect">
            <a:avLst>
              <a:gd name="adj" fmla="val 4444"/>
            </a:avLst>
          </a:prstGeom>
          <a:solidFill>
            <a:srgbClr val="111B30"/>
          </a:solidFill>
          <a:ln/>
        </p:spPr>
      </p:sp>
      <p:sp>
        <p:nvSpPr>
          <p:cNvPr id="14" name="Text 12"/>
          <p:cNvSpPr/>
          <p:nvPr/>
        </p:nvSpPr>
        <p:spPr>
          <a:xfrm>
            <a:off x="6382512" y="315468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44E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 NO TRIGGERS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82512" y="3493008"/>
            <a:ext cx="5074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Search revenue growth turns negative for 2+
   consecutive quarters
</a:t>
            </a:r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Cloud growth decelerates below 20% without
   proportional CapEx reduction
</a:t>
            </a:r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Antitrust results in forced structural separation
   of Search, Chrome, or Android
</a:t>
            </a:r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ROIC falls below WACC (~9%) persistently —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permanent capital destruction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57200" y="4983480"/>
            <a:ext cx="11183112" cy="1188720"/>
          </a:xfrm>
          <a:prstGeom prst="rect">
            <a:avLst>
              <a:gd name="adj" fmla="val 6154"/>
            </a:avLst>
          </a:prstGeom>
          <a:solidFill>
            <a:srgbClr val="D4A843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5029200"/>
            <a:ext cx="10817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VERDICT: EXCEPTIONAL BUSINESS. WRONG PRICE. WAIT FOR THE FAT PITCH.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0080" y="5440680"/>
            <a:ext cx="10817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alerts at $260 and $195.  Scale in on weakness.  Buy aggressively in a panic.
</a:t>
            </a:r>
            <a:pPr algn="ctr" indent="0" marL="0">
              <a:buNone/>
            </a:pPr>
            <a:r>
              <a:rPr lang="en-US" sz="1000" i="1" dirty="0">
                <a:solidFill>
                  <a:srgbClr val="111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$323, you're paying a premium for perfection. Buffett doesn't pay for perfection — he waits for it to go on sale.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SOURCES &amp; DISCLAIMER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5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PRIMARY SOURCES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371600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Alphabet Inc. FY2025 Q4 Earnings Release (Feb 4, 2026) — SEC EDGAR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14400" y="1664208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Alphabet Inc. FY2024 10-K Annual Report (Feb 4, 2025) — SEC EDGAR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14400" y="1956816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Alphabet Q4 2025 Earnings Call Transcript — Sundar Pichai, Anat Ashkenazi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0" y="2249424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Alphabet Q3 2025 Earnings Release &amp; Call Transcript — SEC EDGAR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914400" y="2542032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DEF 14A Proxy Statement FY2024 (April 2025) — Executive Compensation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14400" y="2834640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DEF 14A Proxy Statement FY2023 (April 2024) — Board Governance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14400" y="3127248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Historical 10-K Annual Reports FY2020–FY2023 — SEC EDGAR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914400" y="3419856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US v. Google Antitrust Remedies Decision (Sept 2, 2025) — DC District Court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3712464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DOJ Appeal Filing (Feb 3, 2026) — Bloomberg, Reuters, CNBC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914400" y="4005072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ROIC Data: GuruFocus, Alpha Spread, Stock-Analysis-On.net, FinanceCharts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14400" y="4297680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Market Data: Morningstar, StockAnalysis.com, MacroTrends, Yahoo Finance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14400" y="4590288"/>
            <a:ext cx="10360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Executive Comp: Salary.com, CNBC, Entrepreneur.com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5912" cy="1097280"/>
          </a:xfrm>
          <a:prstGeom prst="rect">
            <a:avLst>
              <a:gd name="adj" fmla="val 6667"/>
            </a:avLst>
          </a:prstGeom>
          <a:solidFill>
            <a:srgbClr val="111B30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5212080"/>
            <a:ext cx="103601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DISCLAIMER: </a:t>
            </a:r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analysis is prepared by Claude AI as an educational research tool and does not constitute investment advice. The analyst is not a licensed financial advisor, broker, or registered investment professional. All financial data is sourced from public SEC filings and third-party financial data providers. Intrinsic value estimates are based on assumptions that may prove incorrect. Past performance is not indicative of future results. Always consult a qualified financial advisor before making investment decisions. Prepared exclusively for Joe Goodwill / The Goodwill Fund.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107259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TABLE OF CONTENTS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3258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280160" y="13258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Snapshot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0" y="132588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FY2025 key metrics at a glance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728216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728216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Architecture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0" y="1728216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breakdown &amp; growth drivers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2130552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80160" y="213055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5-Year Compounding Machine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0" y="2130552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&amp; earnings CAGR analysis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2532888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280160" y="253288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Moat — Four Pillars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0" y="253288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Switching costs, network effects, intangibles, scale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2935224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80160" y="293522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&amp; Capital Allocation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0" y="2935224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Pichai's track record, buybacks, dividends, CapEx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33375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80160" y="3337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Strength &amp; Fortress Balance Sheet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0" y="333756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position, debt, risk factors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31520" y="3739896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80160" y="3739896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Incentive Alignment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0" y="3739896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compensation &amp; skin in the game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31520" y="4142232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280160" y="414223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Long-Term Economics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572000" y="4142232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 trends, ROIC trajectory, owner earnings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31520" y="4544568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280160" y="454456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DCF Valuation Model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5720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Intrinsic value, margin of safety, scenario matrix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31520" y="4946904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280160" y="494690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Context — $1.9M → $20M Plan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572000" y="4946904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sizing, entry strategy, skim plan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31520" y="534924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280160" y="53492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Owner's Decision Summary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4572000" y="534924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Strengths, risks, triggers, final verdict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31520" y="5751576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1280160" y="5751576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Sources &amp; Disclaimer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572000" y="5751576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documents and legal notice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SNAPSHOT — FY2025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3337560" cy="1280160"/>
          </a:xfrm>
          <a:prstGeom prst="rect">
            <a:avLst>
              <a:gd name="adj" fmla="val 571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32588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$402.8B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057400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+15% YoY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06824" y="1188720"/>
            <a:ext cx="3337560" cy="1280160"/>
          </a:xfrm>
          <a:prstGeom prst="rect">
            <a:avLst>
              <a:gd name="adj" fmla="val 571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306824" y="132588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$129.0B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306824" y="178308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Income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306824" y="2057400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+15% YoY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882128" y="1188720"/>
            <a:ext cx="3337560" cy="1280160"/>
          </a:xfrm>
          <a:prstGeom prst="rect">
            <a:avLst>
              <a:gd name="adj" fmla="val 571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882128" y="132588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$132.2B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7882128" y="178308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Income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882128" y="2057400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+32% YoY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2743200"/>
            <a:ext cx="3337560" cy="1280160"/>
          </a:xfrm>
          <a:prstGeom prst="rect">
            <a:avLst>
              <a:gd name="adj" fmla="val 571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31520" y="288036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$10.81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31520" y="333756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Diluted EPS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3611880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+34% YoY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306824" y="2743200"/>
            <a:ext cx="3337560" cy="1280160"/>
          </a:xfrm>
          <a:prstGeom prst="rect">
            <a:avLst>
              <a:gd name="adj" fmla="val 571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306824" y="288036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$164.7B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4306824" y="333756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from Ops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306824" y="3611880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+31% YoY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882128" y="2743200"/>
            <a:ext cx="3337560" cy="1280160"/>
          </a:xfrm>
          <a:prstGeom prst="rect">
            <a:avLst>
              <a:gd name="adj" fmla="val 571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7882128" y="288036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$73.3B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7882128" y="333756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Cash Flow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882128" y="3611880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+1% YoY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31520" y="4480560"/>
            <a:ext cx="10725912" cy="1737360"/>
          </a:xfrm>
          <a:prstGeom prst="rect">
            <a:avLst>
              <a:gd name="adj" fmla="val 4211"/>
            </a:avLst>
          </a:prstGeom>
          <a:solidFill>
            <a:srgbClr val="111B30"/>
          </a:solidFill>
          <a:ln/>
        </p:spPr>
      </p:sp>
      <p:sp>
        <p:nvSpPr>
          <p:cNvPr id="29" name="Text 27"/>
          <p:cNvSpPr/>
          <p:nvPr/>
        </p:nvSpPr>
        <p:spPr>
          <a:xfrm>
            <a:off x="1005840" y="4617720"/>
            <a:ext cx="102687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Context (Feb 2026):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Price ~$323  |  Market Cap ~$3.9T  |  Shares Out: ~12.1B  |  P/E ~30x  |  52-Wk Range: $141–$349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005840" y="4983480"/>
            <a:ext cx="10268712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Highlights: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First-ever $400B revenue year. Google Cloud ARR &gt;$70B (+48% Q4 growth). YouTube surpassed $60B annual revenue. 750M+ Gemini App MAUs. CapEx $91.4B (servers/datacenters). 2026 CapEx guidance: $175–$185B. Depreciation surged 38% to $21.1B. Antitrust: Chrome kept, exclusive deals banned, search data sharing ordered. DOJ appealing Sept 2025 ruling.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Q4/FY2025 Earnings Release (Feb 4, 2026) — SEC EDGAR  |  Market data: Morningstar, StockAnalysis.com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ARCHITECTURE — FY2025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5156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669280" y="1051560"/>
            <a:ext cx="5788152" cy="3474720"/>
          </a:xfrm>
          <a:prstGeom prst="rect">
            <a:avLst>
              <a:gd name="adj" fmla="val 210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852160" y="1143000"/>
            <a:ext cx="5422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Segment Breakdown (FY2025E from quarterly data)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852160" y="153619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Services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8321040" y="153619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$342.8B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9418320" y="153619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10149840" y="153619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+12%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5852160" y="1865376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Google Search &amp; Other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8321040" y="186537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$215.6B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9418320" y="1865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54%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10149840" y="186537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+14%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5852160" y="21945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YouTube Ads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8321040" y="21945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$36.1B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9418320" y="21945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9%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10149840" y="21945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+13%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5852160" y="252374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Google Network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8321040" y="252374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$28.1B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9418320" y="2523744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</a:t>
            </a:r>
            <a:endParaRPr lang="en-US" sz="950" dirty="0"/>
          </a:p>
        </p:txBody>
      </p:sp>
      <p:sp>
        <p:nvSpPr>
          <p:cNvPr id="22" name="Text 19"/>
          <p:cNvSpPr/>
          <p:nvPr/>
        </p:nvSpPr>
        <p:spPr>
          <a:xfrm>
            <a:off x="10149840" y="252374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-4%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5852160" y="285292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Subs, Platforms, Devices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8321040" y="285292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$48.9B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9418320" y="2852928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12%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10149840" y="285292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+17%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5852160" y="31821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Cloud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8321040" y="318211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$58.8B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9418320" y="318211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10149840" y="318211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+36%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5852160" y="3511296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Bets (Waymo, etc.)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8321040" y="351129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$1.3B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9418320" y="351129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&lt;1%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10149840" y="351129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Loss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5852160" y="38404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950" dirty="0"/>
          </a:p>
        </p:txBody>
      </p:sp>
      <p:sp>
        <p:nvSpPr>
          <p:cNvPr id="36" name="Text 33"/>
          <p:cNvSpPr/>
          <p:nvPr/>
        </p:nvSpPr>
        <p:spPr>
          <a:xfrm>
            <a:off x="8321040" y="38404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$402.8B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9418320" y="38404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10149840" y="38404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+15%</a:t>
            </a:r>
            <a:endParaRPr lang="en-US" sz="950" dirty="0"/>
          </a:p>
        </p:txBody>
      </p:sp>
      <p:sp>
        <p:nvSpPr>
          <p:cNvPr id="39" name="Shape 36"/>
          <p:cNvSpPr/>
          <p:nvPr/>
        </p:nvSpPr>
        <p:spPr>
          <a:xfrm>
            <a:off x="457200" y="4754880"/>
            <a:ext cx="11274552" cy="1463040"/>
          </a:xfrm>
          <a:prstGeom prst="rect">
            <a:avLst>
              <a:gd name="adj" fmla="val 5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40" name="Text 37"/>
          <p:cNvSpPr/>
          <p:nvPr/>
        </p:nvSpPr>
        <p:spPr>
          <a:xfrm>
            <a:off x="731520" y="4846320"/>
            <a:ext cx="10725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GOOGLE CLOUD: THE GROWTH ENGINE</a:t>
            </a:r>
            <a:endParaRPr lang="en-US" sz="1300" dirty="0"/>
          </a:p>
        </p:txBody>
      </p:sp>
      <p:sp>
        <p:nvSpPr>
          <p:cNvPr id="41" name="Text 38"/>
          <p:cNvSpPr/>
          <p:nvPr/>
        </p:nvSpPr>
        <p:spPr>
          <a:xfrm>
            <a:off x="731520" y="5212080"/>
            <a:ext cx="107259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2025: $17.7B revenue (+48% YoY)  |  ARR &gt;$70B  |  Cloud backlog doubled YoY to $240B+
</a:t>
            </a:r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income: $5.3B in Q4 (30% margin vs 17.5% year-ago)  |  14 product lines each &gt;$1B ARR
</a:t>
            </a:r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wins: Apple partnership for AI models, $1B+ deals surpassed prior 3 years combined, 75% customers using vertically optimized AI
</a:t>
            </a:r>
            <a:pPr indent="0" marL="0">
              <a:buNone/>
            </a:pPr>
            <a:r>
              <a:rPr lang="en-US" sz="10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 Pro — fastest adoption of any model in history. Gemini processes 10B+ tokens/min via API. 750M+ MAUs.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Q4 FY2025 Earnings Release &amp; Earnings Call Transcript (Feb 4, 2026)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5-YEAR COMPOUNDING MACHINE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68580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406640" y="1005840"/>
            <a:ext cx="4325112" cy="3657600"/>
          </a:xfrm>
          <a:prstGeom prst="rect">
            <a:avLst>
              <a:gd name="adj" fmla="val 2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589520" y="1143000"/>
            <a:ext cx="39593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5-YEAR CAGRs (FY2020→FY2025)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7589520" y="1645920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955280" y="1645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0058400" y="16459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17.2%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589520" y="2084832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955280" y="2084832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Income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0058400" y="208483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26.8%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7589520" y="2523744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7955280" y="2523744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Diluted EPS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10058400" y="252374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29.0%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7589520" y="2962656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955280" y="2962656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Income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10058400" y="296265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25.6%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7589520" y="3401568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7955280" y="340156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from Ops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10058400" y="340156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23.9%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7589520" y="3840480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↑↑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7955280" y="38404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Revenue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10058400" y="3840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35.0%+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457200" y="4892040"/>
            <a:ext cx="11274552" cy="1143000"/>
          </a:xfrm>
          <a:prstGeom prst="rect">
            <a:avLst>
              <a:gd name="adj" fmla="val 6400"/>
            </a:avLst>
          </a:prstGeom>
          <a:solidFill>
            <a:srgbClr val="1A2744"/>
          </a:solidFill>
          <a:ln/>
        </p:spPr>
      </p:sp>
      <p:sp>
        <p:nvSpPr>
          <p:cNvPr id="26" name="Text 23"/>
          <p:cNvSpPr/>
          <p:nvPr/>
        </p:nvSpPr>
        <p:spPr>
          <a:xfrm>
            <a:off x="731520" y="4983480"/>
            <a:ext cx="1072591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MORE THAN DOUBLED IN 5 YEARS: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$182.5B → $402.8B. Net income tripled: $40.3B → $132.2B. Google Cloud went from $13B (loss-making) to $59B (profitable). This is a compounding machine hiding inside a mature advertising business.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10-K Annual Reports FY2020–FY2024, FY2025 Q4 Earnings Release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MOAT — FOUR PILLARS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5440680" cy="2148840"/>
          </a:xfrm>
          <a:prstGeom prst="rect">
            <a:avLst>
              <a:gd name="adj" fmla="val 340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97280"/>
            <a:ext cx="64008" cy="2148840"/>
          </a:xfrm>
          <a:prstGeom prst="rect">
            <a:avLst>
              <a:gd name="adj" fmla="val 57143"/>
            </a:avLst>
          </a:prstGeom>
          <a:solidFill>
            <a:srgbClr val="4285F4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188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285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SWITCHING COSTS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Google Workspace: 3B+ users locked into Gmail, Docs, Drive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Enterprise: GCP contracts multi-year, deeply integrated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Android: 3.5B+ active devices worldwide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Advertisers: Billions in campaign data, targeting expertise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217920" y="1097280"/>
            <a:ext cx="5440680" cy="2148840"/>
          </a:xfrm>
          <a:prstGeom prst="rect">
            <a:avLst>
              <a:gd name="adj" fmla="val 340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17920" y="1097280"/>
            <a:ext cx="64008" cy="2148840"/>
          </a:xfrm>
          <a:prstGeom prst="rect">
            <a:avLst>
              <a:gd name="adj" fmla="val 57143"/>
            </a:avLst>
          </a:prstGeom>
          <a:solidFill>
            <a:srgbClr val="EA4335"/>
          </a:solidFill>
          <a:ln/>
        </p:spPr>
      </p:sp>
      <p:sp>
        <p:nvSpPr>
          <p:cNvPr id="10" name="Text 8"/>
          <p:cNvSpPr/>
          <p:nvPr/>
        </p:nvSpPr>
        <p:spPr>
          <a:xfrm>
            <a:off x="6446520" y="1188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43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 EFFECTS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46520" y="155448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Search: More queries → better AI → better results → more queries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YouTube: 2.5B+ MAUs, creator ecosystem irreplaceable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Google Maps: Crowdsourced data = insurmountable lead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Play Store: 2.5M+ apps, developer ecosystem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" y="3520440"/>
            <a:ext cx="5440680" cy="2148840"/>
          </a:xfrm>
          <a:prstGeom prst="rect">
            <a:avLst>
              <a:gd name="adj" fmla="val 340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3520440"/>
            <a:ext cx="64008" cy="2148840"/>
          </a:xfrm>
          <a:prstGeom prst="rect">
            <a:avLst>
              <a:gd name="adj" fmla="val 57143"/>
            </a:avLst>
          </a:prstGeom>
          <a:solidFill>
            <a:srgbClr val="FBBC05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36118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BBC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INTANGIBLE ASSETS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397764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AI leadership: Gemini 3, TPU v6, DeepMind research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Brand: "Google" is a verb — ultimate brand recognition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Data: 8.5B+ daily searches, unmatched training data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Patents: 100,000+ patents across AI, cloud, hardware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217920" y="3520440"/>
            <a:ext cx="5440680" cy="2148840"/>
          </a:xfrm>
          <a:prstGeom prst="rect">
            <a:avLst>
              <a:gd name="adj" fmla="val 3404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7920" y="3520440"/>
            <a:ext cx="64008" cy="2148840"/>
          </a:xfrm>
          <a:prstGeom prst="rect">
            <a:avLst>
              <a:gd name="adj" fmla="val 57143"/>
            </a:avLst>
          </a:prstGeom>
          <a:solidFill>
            <a:srgbClr val="34A853"/>
          </a:solidFill>
          <a:ln/>
        </p:spPr>
      </p:sp>
      <p:sp>
        <p:nvSpPr>
          <p:cNvPr id="18" name="Text 16"/>
          <p:cNvSpPr/>
          <p:nvPr/>
        </p:nvSpPr>
        <p:spPr>
          <a:xfrm>
            <a:off x="6446520" y="36118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ADVANTAGES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46520" y="397764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Hyperscale: 400+ datacenters, custom TPUs vs renting GPUs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TAC leverage: ~30% TAC ratio, declining as % of revenue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Gemini serving costs down 78% in 2025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Zero marginal cost on each incremental search query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0" y="5989320"/>
            <a:ext cx="5788152" cy="457200"/>
          </a:xfrm>
          <a:prstGeom prst="rect">
            <a:avLst>
              <a:gd name="adj" fmla="val 16000"/>
            </a:avLst>
          </a:prstGeom>
          <a:solidFill>
            <a:srgbClr val="D4A843"/>
          </a:solidFill>
          <a:ln/>
        </p:spPr>
      </p:sp>
      <p:sp>
        <p:nvSpPr>
          <p:cNvPr id="21" name="Text 19"/>
          <p:cNvSpPr/>
          <p:nvPr/>
        </p:nvSpPr>
        <p:spPr>
          <a:xfrm>
            <a:off x="3200400" y="5989320"/>
            <a:ext cx="5788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MOAT ASSESSMENT: WIDE — AMONG THE WIDEST IN TECHNOLOGY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&amp; CAPITAL ALLOCATION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0725912" cy="731520"/>
          </a:xfrm>
          <a:prstGeom prst="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097280"/>
            <a:ext cx="10360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"It was a tremendous quarter for Alphabet and annual revenues exceeded $400 billion for the first time."
</a:t>
            </a:r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Sundar Pichai, CEO, Q4 2025 Earnings Call (Feb 4, 2026)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FY2025 CAPITAL ALLOCATION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31520" y="2377440"/>
            <a:ext cx="5029200" cy="3017520"/>
          </a:xfrm>
          <a:prstGeom prst="rect">
            <a:avLst>
              <a:gd name="adj" fmla="val 24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14400" y="2514600"/>
            <a:ext cx="109728" cy="274320"/>
          </a:xfrm>
          <a:prstGeom prst="rect">
            <a:avLst/>
          </a:prstGeom>
          <a:solidFill>
            <a:srgbClr val="2E8B8B"/>
          </a:solidFill>
          <a:ln/>
        </p:spPr>
      </p:sp>
      <p:sp>
        <p:nvSpPr>
          <p:cNvPr id="9" name="Text 7"/>
          <p:cNvSpPr/>
          <p:nvPr/>
        </p:nvSpPr>
        <p:spPr>
          <a:xfrm>
            <a:off x="1188720" y="2514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(AI/Cloud Infra)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93192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2E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$91.4B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914400" y="3017520"/>
            <a:ext cx="109728" cy="27432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30175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Buybacks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931920" y="30175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285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$45.7B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914400" y="3520440"/>
            <a:ext cx="109728" cy="2743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5" name="Text 13"/>
          <p:cNvSpPr/>
          <p:nvPr/>
        </p:nvSpPr>
        <p:spPr>
          <a:xfrm>
            <a:off x="1188720" y="3520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931920" y="352044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$61.1B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914400" y="4023360"/>
            <a:ext cx="109728" cy="27432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18" name="Text 16"/>
          <p:cNvSpPr/>
          <p:nvPr/>
        </p:nvSpPr>
        <p:spPr>
          <a:xfrm>
            <a:off x="1188720" y="40233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 Payments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931920" y="40233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CAF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$10.0B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914400" y="4526280"/>
            <a:ext cx="109728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21" name="Text 19"/>
          <p:cNvSpPr/>
          <p:nvPr/>
        </p:nvSpPr>
        <p:spPr>
          <a:xfrm>
            <a:off x="1188720" y="45262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Debt Issuance (net)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931920" y="452628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999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$32.1B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14400" y="484632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shareholder returns (buybacks + dividends): $55.7B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CapEx guidance: $175–$185B — massive AI infrastructure bet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217920" y="2011680"/>
            <a:ext cx="5239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SCORECARD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217920" y="2377440"/>
            <a:ext cx="5239512" cy="3017520"/>
          </a:xfrm>
          <a:prstGeom prst="rect">
            <a:avLst>
              <a:gd name="adj" fmla="val 24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400800" y="2487168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Sundar Pichai, CEO since 2015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00800" y="2688336"/>
            <a:ext cx="4873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Transformed Google from search to AI-first. Revenue +121% since taking helm. Google Cloud from losses to $59B profitable segment.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6400800" y="3200400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Discipline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0" y="3401568"/>
            <a:ext cx="4873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headcount growth, drove efficiency. SBC $25B (6.2% of revenue). Aggressive buybacks reduced share count ~7% over 3 years.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6400800" y="3913632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Vision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400800" y="4114800"/>
            <a:ext cx="4873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AI bet (Transformer paper 2017, TPU investment). Gemini model family competitive with GPT. $91B CapEx in 2025 — biggest infrastructure bet in tech history.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400800" y="4626864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00800" y="4828032"/>
            <a:ext cx="4873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control via dual-class shares (Page/Brin hold majority voting). $8.2M security spend on Pichai in 2024. Other Bets burn ~$5B+/year.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217920" y="5074920"/>
            <a:ext cx="5239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Score:  A-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FY2025 Earnings Release, DEF 14A Proxy Statement (2025), Earnings Call Transcript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STRENGTH &amp; FORTRESS BALANCE SHEET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5303520" cy="3474720"/>
          </a:xfrm>
          <a:prstGeom prst="rect">
            <a:avLst>
              <a:gd name="adj" fmla="val 2105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1430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BALANCE SHEET (Dec 31, 2025)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6002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&amp; Marketable Securities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840480" y="16002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$126.8B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194767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Non-Marketable Securities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840480" y="19476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$68.7B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229514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Assets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840480" y="22951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$595.3B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2642616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Debt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840480" y="26426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$46.5B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299008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Liabilities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840480" y="299008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$180.0B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33375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Stockholders' Equity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840480" y="3337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$415.3B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22960" y="368503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&amp; Equipment (net)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840480" y="36850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$246.6B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22960" y="403250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Cash (Cash - LT Debt)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40480" y="403250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$80.3B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126480" y="1051560"/>
            <a:ext cx="5513832" cy="3474720"/>
          </a:xfrm>
          <a:prstGeom prst="rect">
            <a:avLst>
              <a:gd name="adj" fmla="val 2105"/>
            </a:avLst>
          </a:prstGeom>
          <a:solidFill>
            <a:srgbClr val="111B30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309360" y="1143000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4E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RISK FACTORS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309360" y="1600200"/>
            <a:ext cx="51480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Explosion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309360" y="1764792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$91.4B in 2025, guided $175–$185B in 2026. If AI doesn't monetize proportionally, massive capital destruction risk.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6309360" y="2121408"/>
            <a:ext cx="51480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Antitrust Overhang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309360" y="2286000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 guilty of illegal search monopoly (Aug 2024). Exclusive deals banned. DOJ appealing for tougher remedies (Feb 2026). Separate ad-tech trial pending.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6309360" y="2642616"/>
            <a:ext cx="51480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Competition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309360" y="2807208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OpenAI/ChatGPT, Anthropic/Claude, Meta/Llama competing for AI attention. Apple Safari search volumes declined first time in 22 years.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6309360" y="3163824"/>
            <a:ext cx="51480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Depreciation Surge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3328416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$21.1B in 2025 (+38% YoY). Will accelerate with $175B+ CapEx. Margin headwind for years.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309360" y="3685032"/>
            <a:ext cx="51480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4E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Bets Cash Burn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09360" y="3849624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Waymo + Other Bets lost $9.5B+ in operating losses. $16B Waymo investment round in Feb 2026.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548640" y="4754880"/>
            <a:ext cx="11091672" cy="1371600"/>
          </a:xfrm>
          <a:prstGeom prst="rect">
            <a:avLst>
              <a:gd name="adj" fmla="val 5333"/>
            </a:avLst>
          </a:prstGeom>
          <a:solidFill>
            <a:srgbClr val="111B30"/>
          </a:solidFill>
          <a:ln/>
        </p:spPr>
      </p:sp>
      <p:sp>
        <p:nvSpPr>
          <p:cNvPr id="35" name="Text 33"/>
          <p:cNvSpPr/>
          <p:nvPr/>
        </p:nvSpPr>
        <p:spPr>
          <a:xfrm>
            <a:off x="731520" y="4846320"/>
            <a:ext cx="10725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 FLOW FORTRESS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731520" y="5166360"/>
            <a:ext cx="107259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Cash Flow: $164.7B (+31% YoY)  |  Free Cash Flow: $73.3B (after $91.4B CapEx)  |  FCF Margin: 18.2%
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Debt coverage: Operating CF covers LT debt 3.5x. Cash + securities ($127B) covers ALL liabilities. Debt-to-equity: 0.11.
</a:t>
            </a:r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Alphabet raised $64.6B in debt in 2025 (including $24.8B in Nov) — taking advantage of investment-grade rates to fund AI infrastructure while preserving equity. Smart capital structure evolution.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FY2025 Consolidated Balance Sheet &amp; Cash Flow Statement — Q4 Earnings Release (Feb 4, 2026)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10725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INCENTIVE ALIGNMENT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5303520" cy="3200400"/>
          </a:xfrm>
          <a:prstGeom prst="rect">
            <a:avLst>
              <a:gd name="adj" fmla="val 2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14300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COMPENSATION (FY2024)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15544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Sundar Pichai (CEO)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0" y="155448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$10.73M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178308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$2.0M salary + $0.4M stock + $8.3M security/other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914400" y="21488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Kent Walker (CLO)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00400" y="21488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$30.2M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14400" y="237744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Primarily stock-based compensation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914400" y="27432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Employee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200400" y="27432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$331,894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97180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 increase from 2023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914400" y="33375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CEO-to-Median Ratio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200400" y="333756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32:1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356616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of lowest among mega-cap tech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6217920" y="1051560"/>
            <a:ext cx="5239512" cy="3200400"/>
          </a:xfrm>
          <a:prstGeom prst="rect">
            <a:avLst>
              <a:gd name="adj" fmla="val 2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00800" y="1143000"/>
            <a:ext cx="4873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 OWNERSHIP &amp; ALIGNMENT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0" y="1554480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Larry Page &amp; Sergey Brin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0" y="1755648"/>
            <a:ext cx="4873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~51% voting control via Class B shares (10:1 votes). Combined ~$200B+ personal wealth tied to GOOGL.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6400800" y="2194560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Pichai's Unique Comp Structure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0" y="2395728"/>
            <a:ext cx="4873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grants every 3 years ($226M in 2022, minimal in off-years). Creates multi-year performance horizon. Base salary capped at $2M.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6400800" y="2834640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Shareholder Returns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400800" y="3035808"/>
            <a:ext cx="4873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Initiated first-ever dividend in 2024 ($0.20/qtr, raised 5% to $0.21 in 2025). Returned $55.7B via buybacks + dividends in FY2025.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6400800" y="3474720"/>
            <a:ext cx="4873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Concern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00800" y="3675888"/>
            <a:ext cx="4873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Dual-class structure means minority shareholders have limited governance influence. Other Bets losses ($9.5B+ in 2025) reflect founder priorities over pure capital efficiency.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731520" y="4480560"/>
            <a:ext cx="10725912" cy="640080"/>
          </a:xfrm>
          <a:prstGeom prst="rect">
            <a:avLst>
              <a:gd name="adj" fmla="val 11429"/>
            </a:avLst>
          </a:prstGeom>
          <a:solidFill>
            <a:srgbClr val="1A2744"/>
          </a:solidFill>
          <a:ln/>
        </p:spPr>
      </p:sp>
      <p:sp>
        <p:nvSpPr>
          <p:cNvPr id="29" name="Text 27"/>
          <p:cNvSpPr/>
          <p:nvPr/>
        </p:nvSpPr>
        <p:spPr>
          <a:xfrm>
            <a:off x="914400" y="4526280"/>
            <a:ext cx="103601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SCORE:  B+</a:t>
            </a:r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Low CEO comp ratio is excellent. Founder control is a double-edged sword — visionary bets (AI, Cloud, Waymo) but limited shareholder governance.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57200" y="653796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Alphabet DEF 14A Proxy Statement (April 2025), CNBC, Entrepreneur.com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Alphabet Inc. (GOOGL) Owner's Deep-Dive</dc:subject>
  <dc:creator>Claude AI — Buffett-Munger Analyst</dc:creator>
  <cp:lastModifiedBy>Claude AI — Buffett-Munger Analyst</cp:lastModifiedBy>
  <cp:revision>1</cp:revision>
  <dcterms:created xsi:type="dcterms:W3CDTF">2026-02-09T15:09:00Z</dcterms:created>
  <dcterms:modified xsi:type="dcterms:W3CDTF">2026-02-09T15:09:00Z</dcterms:modified>
</cp:coreProperties>
</file>