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5.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03" d="100"/>
          <a:sy n="103" d="100"/>
        </p:scale>
        <p:origin x="317" y="27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pieChart>
        <c:varyColors val="1"/>
        <c:ser>
          <c:idx val="0"/>
          <c:order val="0"/>
          <c:tx>
            <c:strRef>
              <c:f>Sheet1!$B$1</c:f>
              <c:strCache>
                <c:ptCount val="1"/>
                <c:pt idx="0">
                  <c:v>Revenue</c:v>
                </c:pt>
              </c:strCache>
            </c:strRef>
          </c:tx>
          <c:spPr>
            <a:solidFill>
              <a:schemeClr val="accent1"/>
            </a:solidFill>
            <a:ln w="9525" cap="flat">
              <a:solidFill>
                <a:srgbClr val="F9F9F9"/>
              </a:solidFill>
              <a:prstDash val="solid"/>
              <a:round/>
            </a:ln>
            <a:effectLst/>
          </c:spPr>
          <c:dPt>
            <c:idx val="0"/>
            <c:bubble3D val="0"/>
            <c:spPr>
              <a:solidFill>
                <a:srgbClr val="FF9900"/>
              </a:solidFill>
              <a:effectLst/>
            </c:spPr>
            <c:extLst>
              <c:ext xmlns:c16="http://schemas.microsoft.com/office/drawing/2014/chart" uri="{C3380CC4-5D6E-409C-BE32-E72D297353CC}">
                <c16:uniqueId val="{00000001-CC48-4EA1-99F4-3F19E2EFEC85}"/>
              </c:ext>
            </c:extLst>
          </c:dPt>
          <c:dPt>
            <c:idx val="1"/>
            <c:bubble3D val="0"/>
            <c:spPr>
              <a:solidFill>
                <a:srgbClr val="2A9D8F"/>
              </a:solidFill>
              <a:effectLst/>
            </c:spPr>
            <c:extLst>
              <c:ext xmlns:c16="http://schemas.microsoft.com/office/drawing/2014/chart" uri="{C3380CC4-5D6E-409C-BE32-E72D297353CC}">
                <c16:uniqueId val="{00000003-CC48-4EA1-99F4-3F19E2EFEC85}"/>
              </c:ext>
            </c:extLst>
          </c:dPt>
          <c:dPt>
            <c:idx val="2"/>
            <c:bubble3D val="0"/>
            <c:spPr>
              <a:solidFill>
                <a:srgbClr val="232F3E"/>
              </a:solidFill>
              <a:effectLst/>
            </c:spPr>
            <c:extLst>
              <c:ext xmlns:c16="http://schemas.microsoft.com/office/drawing/2014/chart" uri="{C3380CC4-5D6E-409C-BE32-E72D297353CC}">
                <c16:uniqueId val="{00000005-CC48-4EA1-99F4-3F19E2EFEC85}"/>
              </c:ext>
            </c:extLst>
          </c:dPt>
          <c:dPt>
            <c:idx val="3"/>
            <c:bubble3D val="0"/>
            <c:spPr>
              <a:solidFill>
                <a:srgbClr val="00A8E1"/>
              </a:solidFill>
              <a:effectLst/>
            </c:spPr>
            <c:extLst>
              <c:ext xmlns:c16="http://schemas.microsoft.com/office/drawing/2014/chart" uri="{C3380CC4-5D6E-409C-BE32-E72D297353CC}">
                <c16:uniqueId val="{00000007-CC48-4EA1-99F4-3F19E2EFEC85}"/>
              </c:ext>
            </c:extLst>
          </c:dPt>
          <c:dPt>
            <c:idx val="4"/>
            <c:bubble3D val="0"/>
            <c:spPr>
              <a:solidFill>
                <a:srgbClr val="999999"/>
              </a:solidFill>
              <a:effectLst/>
            </c:spPr>
            <c:extLst>
              <c:ext xmlns:c16="http://schemas.microsoft.com/office/drawing/2014/chart" uri="{C3380CC4-5D6E-409C-BE32-E72D297353CC}">
                <c16:uniqueId val="{00000009-CC48-4EA1-99F4-3F19E2EFEC85}"/>
              </c:ext>
            </c:extLst>
          </c:dPt>
          <c:dLbls>
            <c:dLbl>
              <c:idx val="0"/>
              <c:numFmt formatCode="0%" sourceLinked="0"/>
              <c:spPr/>
              <c:txPr>
                <a:bodyPr/>
                <a:lstStyle/>
                <a:p>
                  <a:pPr>
                    <a:defRPr sz="900" b="0" i="0" u="none" strike="noStrike">
                      <a:solidFill>
                        <a:srgbClr val="000000"/>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CC48-4EA1-99F4-3F19E2EFEC85}"/>
                </c:ext>
              </c:extLst>
            </c:dLbl>
            <c:dLbl>
              <c:idx val="1"/>
              <c:numFmt formatCode="0%" sourceLinked="0"/>
              <c:spPr/>
              <c:txPr>
                <a:bodyPr/>
                <a:lstStyle/>
                <a:p>
                  <a:pPr>
                    <a:defRPr sz="900" b="0" i="0" u="none" strike="noStrike">
                      <a:solidFill>
                        <a:srgbClr val="000000"/>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CC48-4EA1-99F4-3F19E2EFEC85}"/>
                </c:ext>
              </c:extLst>
            </c:dLbl>
            <c:dLbl>
              <c:idx val="2"/>
              <c:numFmt formatCode="0%" sourceLinked="0"/>
              <c:spPr/>
              <c:txPr>
                <a:bodyPr/>
                <a:lstStyle/>
                <a:p>
                  <a:pPr>
                    <a:defRPr sz="900" b="0" i="0" u="none" strike="noStrike">
                      <a:solidFill>
                        <a:srgbClr val="000000"/>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CC48-4EA1-99F4-3F19E2EFEC85}"/>
                </c:ext>
              </c:extLst>
            </c:dLbl>
            <c:dLbl>
              <c:idx val="3"/>
              <c:numFmt formatCode="0%" sourceLinked="0"/>
              <c:spPr/>
              <c:txPr>
                <a:bodyPr/>
                <a:lstStyle/>
                <a:p>
                  <a:pPr>
                    <a:defRPr sz="900" b="0" i="0" u="none" strike="noStrike">
                      <a:solidFill>
                        <a:srgbClr val="000000"/>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CC48-4EA1-99F4-3F19E2EFEC85}"/>
                </c:ext>
              </c:extLst>
            </c:dLbl>
            <c:dLbl>
              <c:idx val="4"/>
              <c:numFmt formatCode="0%" sourceLinked="0"/>
              <c:spPr/>
              <c:txPr>
                <a:bodyPr/>
                <a:lstStyle/>
                <a:p>
                  <a:pPr>
                    <a:defRPr sz="900" b="0" i="0" u="none" strike="noStrike">
                      <a:solidFill>
                        <a:srgbClr val="000000"/>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CC48-4EA1-99F4-3F19E2EFEC85}"/>
                </c:ext>
              </c:extLst>
            </c:dLbl>
            <c:numFmt formatCode="0%" sourceLinked="0"/>
            <c:spPr>
              <a:noFill/>
              <a:ln>
                <a:noFill/>
              </a:ln>
              <a:effectLst/>
            </c:spPr>
            <c:txPr>
              <a:bodyPr/>
              <a:lstStyle/>
              <a:p>
                <a:pPr>
                  <a:defRPr sz="1800" b="0" i="0" u="none" strike="noStrike">
                    <a:solidFill>
                      <a:srgbClr val="000000"/>
                    </a:solidFill>
                    <a:latin typeface="Arial"/>
                  </a:defRPr>
                </a:pPr>
                <a:endParaRPr lang="en-US"/>
              </a:p>
            </c:txPr>
            <c:dLblPos val="ctr"/>
            <c:showLegendKey val="0"/>
            <c:showVal val="0"/>
            <c:showCatName val="1"/>
            <c:showSerName val="0"/>
            <c:showPercent val="1"/>
            <c:showBubbleSize val="0"/>
            <c:showLeaderLines val="0"/>
            <c:extLst>
              <c:ext xmlns:c15="http://schemas.microsoft.com/office/drawing/2012/chart" uri="{CE6537A1-D6FC-4f65-9D91-7224C49458BB}"/>
            </c:extLst>
          </c:dLbls>
          <c:cat>
            <c:strRef>
              <c:f>Sheet1!$A$2:$A$6</c:f>
              <c:strCache>
                <c:ptCount val="5"/>
                <c:pt idx="0">
                  <c:v>North America Stores</c:v>
                </c:pt>
                <c:pt idx="1">
                  <c:v>International Stores</c:v>
                </c:pt>
                <c:pt idx="2">
                  <c:v>AWS</c:v>
                </c:pt>
                <c:pt idx="3">
                  <c:v>Advertising</c:v>
                </c:pt>
                <c:pt idx="4">
                  <c:v>Other</c:v>
                </c:pt>
              </c:strCache>
            </c:strRef>
          </c:cat>
          <c:val>
            <c:numRef>
              <c:f>Sheet1!$B$2:$B$6</c:f>
              <c:numCache>
                <c:formatCode>General</c:formatCode>
                <c:ptCount val="5"/>
                <c:pt idx="0">
                  <c:v>426.3</c:v>
                </c:pt>
                <c:pt idx="1">
                  <c:v>161.9</c:v>
                </c:pt>
                <c:pt idx="2">
                  <c:v>128.69999999999999</c:v>
                </c:pt>
                <c:pt idx="3">
                  <c:v>69.2</c:v>
                </c:pt>
                <c:pt idx="4">
                  <c:v>0</c:v>
                </c:pt>
              </c:numCache>
            </c:numRef>
          </c:val>
          <c:extLst>
            <c:ext xmlns:c16="http://schemas.microsoft.com/office/drawing/2014/chart" uri="{C3380CC4-5D6E-409C-BE32-E72D297353CC}">
              <c16:uniqueId val="{0000000A-CC48-4EA1-99F4-3F19E2EFEC85}"/>
            </c:ext>
          </c:extLst>
        </c:ser>
        <c:dLbls>
          <c:showLegendKey val="0"/>
          <c:showVal val="0"/>
          <c:showCatName val="0"/>
          <c:showSerName val="0"/>
          <c:showPercent val="0"/>
          <c:showBubbleSize val="0"/>
          <c:showLeaderLines val="0"/>
        </c:dLbls>
        <c:firstSliceAng val="0"/>
      </c:pieChart>
      <c:spPr>
        <a:noFill/>
        <a:ln>
          <a:noFill/>
        </a:ln>
        <a:effectLst/>
      </c:spPr>
    </c:plotArea>
    <c:legend>
      <c:legendPos val="b"/>
      <c:overlay val="0"/>
      <c:txPr>
        <a:bodyPr/>
        <a:lstStyle/>
        <a:p>
          <a:pPr>
            <a:defRPr sz="800"/>
          </a:pPr>
          <a:endParaRPr lang="en-US"/>
        </a:p>
      </c:txPr>
    </c:legend>
    <c:plotVisOnly val="1"/>
    <c:dispBlanksAs val="span"/>
    <c:showDLblsOverMax val="1"/>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pt idx="0">
                  <c:v>Revenue ($B)</c:v>
                </c:pt>
              </c:strCache>
            </c:strRef>
          </c:tx>
          <c:spPr>
            <a:solidFill>
              <a:srgbClr val="FF9900"/>
            </a:solidFill>
            <a:effectLst/>
          </c:spPr>
          <c:invertIfNegative val="0"/>
          <c:dLbls>
            <c:numFmt formatCode="#,##0" sourceLinked="0"/>
            <c:spPr>
              <a:noFill/>
              <a:ln>
                <a:noFill/>
              </a:ln>
              <a:effectLst/>
            </c:spPr>
            <c:txPr>
              <a:bodyPr/>
              <a:lstStyle/>
              <a:p>
                <a:pPr>
                  <a:defRPr sz="12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FY2020</c:v>
                </c:pt>
                <c:pt idx="1">
                  <c:v>FY2021</c:v>
                </c:pt>
                <c:pt idx="2">
                  <c:v>FY2022</c:v>
                </c:pt>
                <c:pt idx="3">
                  <c:v>FY2023</c:v>
                </c:pt>
                <c:pt idx="4">
                  <c:v>FY2024</c:v>
                </c:pt>
                <c:pt idx="5">
                  <c:v>FY2025</c:v>
                </c:pt>
              </c:strCache>
            </c:strRef>
          </c:cat>
          <c:val>
            <c:numRef>
              <c:f>Sheet1!$B$2:$B$7</c:f>
              <c:numCache>
                <c:formatCode>General</c:formatCode>
                <c:ptCount val="6"/>
                <c:pt idx="0">
                  <c:v>386.1</c:v>
                </c:pt>
                <c:pt idx="1">
                  <c:v>469.8</c:v>
                </c:pt>
                <c:pt idx="2">
                  <c:v>514</c:v>
                </c:pt>
                <c:pt idx="3">
                  <c:v>574.79999999999995</c:v>
                </c:pt>
                <c:pt idx="4">
                  <c:v>638</c:v>
                </c:pt>
                <c:pt idx="5">
                  <c:v>716.9</c:v>
                </c:pt>
              </c:numCache>
            </c:numRef>
          </c:val>
          <c:extLst>
            <c:ext xmlns:c16="http://schemas.microsoft.com/office/drawing/2014/chart" uri="{C3380CC4-5D6E-409C-BE32-E72D297353CC}">
              <c16:uniqueId val="{00000000-EE53-426C-9993-9A6BB11636EB}"/>
            </c:ext>
          </c:extLst>
        </c:ser>
        <c:ser>
          <c:idx val="1"/>
          <c:order val="1"/>
          <c:tx>
            <c:strRef>
              <c:f>Sheet1!$C$1</c:f>
              <c:strCache>
                <c:ptCount val="1"/>
                <c:pt idx="0">
                  <c:v>Op. Income ($B)</c:v>
                </c:pt>
              </c:strCache>
            </c:strRef>
          </c:tx>
          <c:spPr>
            <a:solidFill>
              <a:srgbClr val="232F3E"/>
            </a:solidFill>
            <a:effectLst/>
          </c:spPr>
          <c:invertIfNegative val="0"/>
          <c:dLbls>
            <c:numFmt formatCode="#,##0" sourceLinked="0"/>
            <c:spPr>
              <a:noFill/>
              <a:ln>
                <a:noFill/>
              </a:ln>
              <a:effectLst/>
            </c:spPr>
            <c:txPr>
              <a:bodyPr/>
              <a:lstStyle/>
              <a:p>
                <a:pPr>
                  <a:defRPr sz="12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FY2020</c:v>
                </c:pt>
                <c:pt idx="1">
                  <c:v>FY2021</c:v>
                </c:pt>
                <c:pt idx="2">
                  <c:v>FY2022</c:v>
                </c:pt>
                <c:pt idx="3">
                  <c:v>FY2023</c:v>
                </c:pt>
                <c:pt idx="4">
                  <c:v>FY2024</c:v>
                </c:pt>
                <c:pt idx="5">
                  <c:v>FY2025</c:v>
                </c:pt>
              </c:strCache>
            </c:strRef>
          </c:cat>
          <c:val>
            <c:numRef>
              <c:f>Sheet1!$C$2:$C$7</c:f>
              <c:numCache>
                <c:formatCode>General</c:formatCode>
                <c:ptCount val="6"/>
                <c:pt idx="0">
                  <c:v>22.9</c:v>
                </c:pt>
                <c:pt idx="1">
                  <c:v>24.9</c:v>
                </c:pt>
                <c:pt idx="2">
                  <c:v>12.2</c:v>
                </c:pt>
                <c:pt idx="3">
                  <c:v>36.9</c:v>
                </c:pt>
                <c:pt idx="4">
                  <c:v>68.599999999999994</c:v>
                </c:pt>
                <c:pt idx="5">
                  <c:v>80</c:v>
                </c:pt>
              </c:numCache>
            </c:numRef>
          </c:val>
          <c:extLst>
            <c:ext xmlns:c16="http://schemas.microsoft.com/office/drawing/2014/chart" uri="{C3380CC4-5D6E-409C-BE32-E72D297353CC}">
              <c16:uniqueId val="{00000001-EE53-426C-9993-9A6BB11636EB}"/>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scaling>
        <c:delete val="1"/>
        <c:axPos val="l"/>
        <c:majorGridlines>
          <c:spPr>
            <a:ln w="12700" cap="flat">
              <a:solidFill>
                <a:srgbClr val="888888"/>
              </a:solidFill>
              <a:prstDash val="solid"/>
              <a:round/>
            </a:ln>
          </c:spPr>
        </c:majorGridlines>
        <c:numFmt formatCode="General" sourceLinked="0"/>
        <c:majorTickMark val="out"/>
        <c:minorTickMark val="none"/>
        <c:tickLblPos val="nextTo"/>
        <c:crossAx val="2094734554"/>
        <c:crosses val="autoZero"/>
        <c:crossBetween val="between"/>
      </c:valAx>
      <c:spPr>
        <a:noFill/>
        <a:ln>
          <a:noFill/>
        </a:ln>
        <a:effectLst/>
      </c:spPr>
    </c:plotArea>
    <c:legend>
      <c:legendPos val="t"/>
      <c:overlay val="0"/>
      <c:txPr>
        <a:bodyPr/>
        <a:lstStyle/>
        <a:p>
          <a:pPr>
            <a:defRPr sz="900"/>
          </a:pPr>
          <a:endParaRPr lang="en-US"/>
        </a:p>
      </c:txPr>
    </c:legend>
    <c:plotVisOnly val="1"/>
    <c:dispBlanksAs val="span"/>
    <c:showDLblsOverMax val="1"/>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000" b="0" i="0" u="none" strike="noStrike">
                <a:solidFill>
                  <a:srgbClr val="FF9900"/>
                </a:solidFill>
                <a:latin typeface="Georgia"/>
              </a:defRPr>
            </a:pPr>
            <a:r>
              <a:rPr sz="1000" b="0" i="0" u="none" strike="noStrike">
                <a:solidFill>
                  <a:srgbClr val="FF9900"/>
                </a:solidFill>
                <a:latin typeface="Georgia"/>
              </a:rPr>
              <a:t>MARGIN TRENDS (%)</a:t>
            </a:r>
          </a:p>
        </c:rich>
      </c:tx>
      <c:overlay val="0"/>
    </c:title>
    <c:autoTitleDeleted val="0"/>
    <c:plotArea>
      <c:layout/>
      <c:lineChart>
        <c:grouping val="standard"/>
        <c:varyColors val="0"/>
        <c:ser>
          <c:idx val="0"/>
          <c:order val="0"/>
          <c:tx>
            <c:strRef>
              <c:f>Sheet1!$B$1</c:f>
              <c:strCache>
                <c:ptCount val="1"/>
                <c:pt idx="0">
                  <c:v>Gross Margin</c:v>
                </c:pt>
              </c:strCache>
            </c:strRef>
          </c:tx>
          <c:spPr>
            <a:ln w="31750" cap="flat">
              <a:solidFill>
                <a:srgbClr val="FF9900"/>
              </a:solidFill>
              <a:prstDash val="solid"/>
              <a:round/>
            </a:ln>
            <a:effectLst/>
          </c:spPr>
          <c:marker>
            <c:symbol val="circle"/>
            <c:size val="6"/>
            <c:spPr>
              <a:solidFill>
                <a:srgbClr val="FF9900"/>
              </a:solidFill>
              <a:ln w="9525" cap="flat">
                <a:solidFill>
                  <a:srgbClr val="FF9900"/>
                </a:solidFill>
                <a:prstDash val="solid"/>
                <a:round/>
              </a:ln>
              <a:effectLst/>
            </c:spPr>
          </c:marker>
          <c:cat>
            <c:strRef>
              <c:f>Sheet1!$A$2:$A$6</c:f>
              <c:strCache>
                <c:ptCount val="5"/>
                <c:pt idx="0">
                  <c:v>FY2020</c:v>
                </c:pt>
                <c:pt idx="1">
                  <c:v>FY2021</c:v>
                </c:pt>
                <c:pt idx="2">
                  <c:v>FY2022</c:v>
                </c:pt>
                <c:pt idx="3">
                  <c:v>FY2023</c:v>
                </c:pt>
                <c:pt idx="4">
                  <c:v>FY2024</c:v>
                </c:pt>
              </c:strCache>
            </c:strRef>
          </c:cat>
          <c:val>
            <c:numRef>
              <c:f>Sheet1!$B$2:$B$6</c:f>
              <c:numCache>
                <c:formatCode>General</c:formatCode>
                <c:ptCount val="5"/>
                <c:pt idx="0">
                  <c:v>39.6</c:v>
                </c:pt>
                <c:pt idx="1">
                  <c:v>42</c:v>
                </c:pt>
                <c:pt idx="2">
                  <c:v>43.8</c:v>
                </c:pt>
                <c:pt idx="3">
                  <c:v>46.6</c:v>
                </c:pt>
                <c:pt idx="4">
                  <c:v>48.9</c:v>
                </c:pt>
              </c:numCache>
            </c:numRef>
          </c:val>
          <c:smooth val="0"/>
          <c:extLst>
            <c:ext xmlns:c16="http://schemas.microsoft.com/office/drawing/2014/chart" uri="{C3380CC4-5D6E-409C-BE32-E72D297353CC}">
              <c16:uniqueId val="{00000000-4A97-44F7-85D0-C39833B5E4A6}"/>
            </c:ext>
          </c:extLst>
        </c:ser>
        <c:ser>
          <c:idx val="1"/>
          <c:order val="1"/>
          <c:tx>
            <c:strRef>
              <c:f>Sheet1!$C$1</c:f>
              <c:strCache>
                <c:ptCount val="1"/>
                <c:pt idx="0">
                  <c:v>Operating Margin</c:v>
                </c:pt>
              </c:strCache>
            </c:strRef>
          </c:tx>
          <c:spPr>
            <a:ln w="31750" cap="flat">
              <a:solidFill>
                <a:srgbClr val="00A8E1"/>
              </a:solidFill>
              <a:prstDash val="solid"/>
              <a:round/>
            </a:ln>
            <a:effectLst/>
          </c:spPr>
          <c:marker>
            <c:symbol val="circle"/>
            <c:size val="6"/>
            <c:spPr>
              <a:solidFill>
                <a:srgbClr val="00A8E1"/>
              </a:solidFill>
              <a:ln w="9525" cap="flat">
                <a:solidFill>
                  <a:srgbClr val="00A8E1"/>
                </a:solidFill>
                <a:prstDash val="solid"/>
                <a:round/>
              </a:ln>
              <a:effectLst/>
            </c:spPr>
          </c:marker>
          <c:cat>
            <c:strRef>
              <c:f>Sheet1!$A$2:$A$6</c:f>
              <c:strCache>
                <c:ptCount val="5"/>
                <c:pt idx="0">
                  <c:v>FY2020</c:v>
                </c:pt>
                <c:pt idx="1">
                  <c:v>FY2021</c:v>
                </c:pt>
                <c:pt idx="2">
                  <c:v>FY2022</c:v>
                </c:pt>
                <c:pt idx="3">
                  <c:v>FY2023</c:v>
                </c:pt>
                <c:pt idx="4">
                  <c:v>FY2024</c:v>
                </c:pt>
              </c:strCache>
            </c:strRef>
          </c:cat>
          <c:val>
            <c:numRef>
              <c:f>Sheet1!$C$2:$C$6</c:f>
              <c:numCache>
                <c:formatCode>General</c:formatCode>
                <c:ptCount val="5"/>
                <c:pt idx="0">
                  <c:v>5.9</c:v>
                </c:pt>
                <c:pt idx="1">
                  <c:v>5.3</c:v>
                </c:pt>
                <c:pt idx="2">
                  <c:v>2.4</c:v>
                </c:pt>
                <c:pt idx="3">
                  <c:v>6.4</c:v>
                </c:pt>
                <c:pt idx="4">
                  <c:v>10.8</c:v>
                </c:pt>
              </c:numCache>
            </c:numRef>
          </c:val>
          <c:smooth val="0"/>
          <c:extLst>
            <c:ext xmlns:c16="http://schemas.microsoft.com/office/drawing/2014/chart" uri="{C3380CC4-5D6E-409C-BE32-E72D297353CC}">
              <c16:uniqueId val="{00000001-4A97-44F7-85D0-C39833B5E4A6}"/>
            </c:ext>
          </c:extLst>
        </c:ser>
        <c:ser>
          <c:idx val="2"/>
          <c:order val="2"/>
          <c:tx>
            <c:strRef>
              <c:f>Sheet1!$D$1</c:f>
              <c:strCache>
                <c:ptCount val="1"/>
                <c:pt idx="0">
                  <c:v>Net Margin</c:v>
                </c:pt>
              </c:strCache>
            </c:strRef>
          </c:tx>
          <c:spPr>
            <a:ln w="31750" cap="flat">
              <a:solidFill>
                <a:srgbClr val="4CAF50"/>
              </a:solidFill>
              <a:prstDash val="solid"/>
              <a:round/>
            </a:ln>
            <a:effectLst/>
          </c:spPr>
          <c:marker>
            <c:symbol val="circle"/>
            <c:size val="6"/>
            <c:spPr>
              <a:solidFill>
                <a:srgbClr val="4CAF50"/>
              </a:solidFill>
              <a:ln w="9525" cap="flat">
                <a:solidFill>
                  <a:srgbClr val="4CAF50"/>
                </a:solidFill>
                <a:prstDash val="solid"/>
                <a:round/>
              </a:ln>
              <a:effectLst/>
            </c:spPr>
          </c:marker>
          <c:cat>
            <c:strRef>
              <c:f>Sheet1!$A$2:$A$6</c:f>
              <c:strCache>
                <c:ptCount val="5"/>
                <c:pt idx="0">
                  <c:v>FY2020</c:v>
                </c:pt>
                <c:pt idx="1">
                  <c:v>FY2021</c:v>
                </c:pt>
                <c:pt idx="2">
                  <c:v>FY2022</c:v>
                </c:pt>
                <c:pt idx="3">
                  <c:v>FY2023</c:v>
                </c:pt>
                <c:pt idx="4">
                  <c:v>FY2024</c:v>
                </c:pt>
              </c:strCache>
            </c:strRef>
          </c:cat>
          <c:val>
            <c:numRef>
              <c:f>Sheet1!$D$2:$D$6</c:f>
              <c:numCache>
                <c:formatCode>General</c:formatCode>
                <c:ptCount val="5"/>
                <c:pt idx="0">
                  <c:v>5.5</c:v>
                </c:pt>
                <c:pt idx="1">
                  <c:v>7.1</c:v>
                </c:pt>
                <c:pt idx="2">
                  <c:v>-0.5</c:v>
                </c:pt>
                <c:pt idx="3">
                  <c:v>5.3</c:v>
                </c:pt>
                <c:pt idx="4">
                  <c:v>9.3000000000000007</c:v>
                </c:pt>
              </c:numCache>
            </c:numRef>
          </c:val>
          <c:smooth val="0"/>
          <c:extLst>
            <c:ext xmlns:c16="http://schemas.microsoft.com/office/drawing/2014/chart" uri="{C3380CC4-5D6E-409C-BE32-E72D297353CC}">
              <c16:uniqueId val="{00000002-4A97-44F7-85D0-C39833B5E4A6}"/>
            </c:ext>
          </c:extLst>
        </c:ser>
        <c:dLbls>
          <c:showLegendKey val="0"/>
          <c:showVal val="0"/>
          <c:showCatName val="0"/>
          <c:showSerName val="0"/>
          <c:showPercent val="0"/>
          <c:showBubbleSize val="0"/>
        </c:dLbls>
        <c:marker val="1"/>
        <c:smooth val="0"/>
        <c:axId val="2094734554"/>
        <c:axId val="2094734552"/>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800" b="0" i="0" u="none" strike="noStrike">
                <a:solidFill>
                  <a:srgbClr val="FFFFFF"/>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800" b="0" i="0" u="none" strike="noStrike">
                <a:solidFill>
                  <a:srgbClr val="999999"/>
                </a:solidFill>
                <a:latin typeface="Arial"/>
              </a:defRPr>
            </a:pPr>
            <a:endParaRPr lang="en-US"/>
          </a:p>
        </c:txPr>
        <c:crossAx val="2094734554"/>
        <c:crosses val="autoZero"/>
        <c:crossBetween val="between"/>
      </c:valAx>
      <c:spPr>
        <a:solidFill>
          <a:srgbClr val="0F1820"/>
        </a:solidFill>
        <a:ln>
          <a:noFill/>
        </a:ln>
        <a:effectLst/>
      </c:spPr>
    </c:plotArea>
    <c:legend>
      <c:legendPos val="b"/>
      <c:overlay val="0"/>
      <c:txPr>
        <a:bodyPr/>
        <a:lstStyle/>
        <a:p>
          <a:pPr>
            <a:defRPr sz="800">
              <a:solidFill>
                <a:srgbClr val="FFFFFF"/>
              </a:solidFill>
            </a:defRPr>
          </a:pPr>
          <a:endParaRPr lang="en-US"/>
        </a:p>
      </c:txPr>
    </c:legend>
    <c:plotVisOnly val="1"/>
    <c:dispBlanksAs val="span"/>
    <c:showDLblsOverMax val="1"/>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000" b="0" i="0" u="none" strike="noStrike">
                <a:solidFill>
                  <a:srgbClr val="FF9900"/>
                </a:solidFill>
                <a:latin typeface="Georgia"/>
              </a:defRPr>
            </a:pPr>
            <a:r>
              <a:rPr sz="1000" b="0" i="0" u="none" strike="noStrike">
                <a:solidFill>
                  <a:srgbClr val="FF9900"/>
                </a:solidFill>
                <a:latin typeface="Georgia"/>
              </a:rPr>
              <a:t>ROIC TREND (%)</a:t>
            </a:r>
          </a:p>
        </c:rich>
      </c:tx>
      <c:overlay val="0"/>
    </c:title>
    <c:autoTitleDeleted val="0"/>
    <c:plotArea>
      <c:layout/>
      <c:barChart>
        <c:barDir val="col"/>
        <c:grouping val="clustered"/>
        <c:varyColors val="0"/>
        <c:ser>
          <c:idx val="0"/>
          <c:order val="0"/>
          <c:tx>
            <c:strRef>
              <c:f>Sheet1!$B$1</c:f>
              <c:strCache>
                <c:ptCount val="1"/>
                <c:pt idx="0">
                  <c:v>ROIC (%)</c:v>
                </c:pt>
              </c:strCache>
            </c:strRef>
          </c:tx>
          <c:spPr>
            <a:solidFill>
              <a:srgbClr val="2A9D8F"/>
            </a:solidFill>
            <a:effectLst/>
          </c:spPr>
          <c:invertIfNegative val="0"/>
          <c:dLbls>
            <c:numFmt formatCode="#,##0" sourceLinked="0"/>
            <c:spPr>
              <a:noFill/>
              <a:ln>
                <a:noFill/>
              </a:ln>
              <a:effectLst/>
            </c:spPr>
            <c:txPr>
              <a:bodyPr/>
              <a:lstStyle/>
              <a:p>
                <a:pPr>
                  <a:defRPr sz="1200" b="0" i="0" u="none" strike="noStrike">
                    <a:solidFill>
                      <a:srgbClr val="000000"/>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FY2020</c:v>
                </c:pt>
                <c:pt idx="1">
                  <c:v>FY2021</c:v>
                </c:pt>
                <c:pt idx="2">
                  <c:v>FY2022</c:v>
                </c:pt>
                <c:pt idx="3">
                  <c:v>FY2023</c:v>
                </c:pt>
                <c:pt idx="4">
                  <c:v>FY2024</c:v>
                </c:pt>
              </c:strCache>
            </c:strRef>
          </c:cat>
          <c:val>
            <c:numRef>
              <c:f>Sheet1!$B$2:$B$6</c:f>
              <c:numCache>
                <c:formatCode>General</c:formatCode>
                <c:ptCount val="5"/>
                <c:pt idx="0">
                  <c:v>16.100000000000001</c:v>
                </c:pt>
                <c:pt idx="1">
                  <c:v>18.5</c:v>
                </c:pt>
                <c:pt idx="2">
                  <c:v>-2.1</c:v>
                </c:pt>
                <c:pt idx="3">
                  <c:v>9.8000000000000007</c:v>
                </c:pt>
                <c:pt idx="4">
                  <c:v>15.7</c:v>
                </c:pt>
              </c:numCache>
            </c:numRef>
          </c:val>
          <c:extLst>
            <c:ext xmlns:c16="http://schemas.microsoft.com/office/drawing/2014/chart" uri="{C3380CC4-5D6E-409C-BE32-E72D297353CC}">
              <c16:uniqueId val="{00000000-C39C-4AA3-A060-2EF256F792CF}"/>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800" b="0" i="0" u="none" strike="noStrike">
                <a:solidFill>
                  <a:srgbClr val="FFFFFF"/>
                </a:solidFill>
                <a:latin typeface="Arial"/>
              </a:defRPr>
            </a:pPr>
            <a:endParaRPr lang="en-US"/>
          </a:p>
        </c:txPr>
        <c:crossAx val="2094734552"/>
        <c:crosses val="autoZero"/>
        <c:auto val="1"/>
        <c:lblAlgn val="ctr"/>
        <c:lblOffset val="100"/>
        <c:noMultiLvlLbl val="1"/>
      </c:catAx>
      <c:valAx>
        <c:axId val="2094734552"/>
        <c:scaling>
          <c:orientation val="minMax"/>
        </c:scaling>
        <c:delete val="1"/>
        <c:axPos val="l"/>
        <c:majorGridlines>
          <c:spPr>
            <a:ln w="12700" cap="flat">
              <a:solidFill>
                <a:srgbClr val="888888"/>
              </a:solidFill>
              <a:prstDash val="solid"/>
              <a:round/>
            </a:ln>
          </c:spPr>
        </c:majorGridlines>
        <c:numFmt formatCode="General" sourceLinked="0"/>
        <c:majorTickMark val="out"/>
        <c:minorTickMark val="none"/>
        <c:tickLblPos val="nextTo"/>
        <c:crossAx val="2094734554"/>
        <c:crosses val="autoZero"/>
        <c:crossBetween val="between"/>
      </c:valAx>
      <c:spPr>
        <a:solidFill>
          <a:srgbClr val="0F1820"/>
        </a:solidFill>
        <a:ln>
          <a:noFill/>
        </a:ln>
        <a:effectLst/>
      </c:spPr>
    </c:plotArea>
    <c:plotVisOnly val="1"/>
    <c:dispBlanksAs val="span"/>
    <c:showDLblsOverMax val="1"/>
  </c:chart>
  <c:spPr>
    <a:noFill/>
    <a:ln>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lineChart>
        <c:grouping val="standard"/>
        <c:varyColors val="0"/>
        <c:ser>
          <c:idx val="0"/>
          <c:order val="0"/>
          <c:tx>
            <c:strRef>
              <c:f>Sheet1!$B$1</c:f>
              <c:strCache>
                <c:ptCount val="1"/>
                <c:pt idx="0">
                  <c:v>15% EPS Growth</c:v>
                </c:pt>
              </c:strCache>
            </c:strRef>
          </c:tx>
          <c:spPr>
            <a:ln w="25400" cap="flat">
              <a:solidFill>
                <a:srgbClr val="FF9900"/>
              </a:solidFill>
              <a:prstDash val="solid"/>
              <a:round/>
            </a:ln>
            <a:effectLst/>
          </c:spPr>
          <c:marker>
            <c:symbol val="circle"/>
            <c:size val="6"/>
            <c:spPr>
              <a:solidFill>
                <a:srgbClr val="FF9900"/>
              </a:solidFill>
              <a:ln w="9525" cap="flat">
                <a:solidFill>
                  <a:srgbClr val="FF9900"/>
                </a:solidFill>
                <a:prstDash val="solid"/>
                <a:round/>
              </a:ln>
              <a:effectLst/>
            </c:spPr>
          </c:marker>
          <c:cat>
            <c:strRef>
              <c:f>Sheet1!$A$2:$A$8</c:f>
              <c:strCache>
                <c:ptCount val="7"/>
                <c:pt idx="0">
                  <c:v>2025</c:v>
                </c:pt>
                <c:pt idx="1">
                  <c:v>2028</c:v>
                </c:pt>
                <c:pt idx="2">
                  <c:v>2031</c:v>
                </c:pt>
                <c:pt idx="3">
                  <c:v>2034</c:v>
                </c:pt>
                <c:pt idx="4">
                  <c:v>2037</c:v>
                </c:pt>
                <c:pt idx="5">
                  <c:v>2040</c:v>
                </c:pt>
                <c:pt idx="6">
                  <c:v>2045</c:v>
                </c:pt>
              </c:strCache>
            </c:strRef>
          </c:cat>
          <c:val>
            <c:numRef>
              <c:f>Sheet1!$B$2:$B$8</c:f>
              <c:numCache>
                <c:formatCode>General</c:formatCode>
                <c:ptCount val="7"/>
                <c:pt idx="0">
                  <c:v>7.17</c:v>
                </c:pt>
                <c:pt idx="1">
                  <c:v>10.91</c:v>
                </c:pt>
                <c:pt idx="2">
                  <c:v>16.59</c:v>
                </c:pt>
                <c:pt idx="3">
                  <c:v>25.24</c:v>
                </c:pt>
                <c:pt idx="4">
                  <c:v>38.39</c:v>
                </c:pt>
                <c:pt idx="5">
                  <c:v>58.4</c:v>
                </c:pt>
                <c:pt idx="6">
                  <c:v>117.5</c:v>
                </c:pt>
              </c:numCache>
            </c:numRef>
          </c:val>
          <c:smooth val="0"/>
          <c:extLst>
            <c:ext xmlns:c16="http://schemas.microsoft.com/office/drawing/2014/chart" uri="{C3380CC4-5D6E-409C-BE32-E72D297353CC}">
              <c16:uniqueId val="{00000000-CE30-4B21-AC70-60A8F2763CB4}"/>
            </c:ext>
          </c:extLst>
        </c:ser>
        <c:ser>
          <c:idx val="1"/>
          <c:order val="1"/>
          <c:tx>
            <c:strRef>
              <c:f>Sheet1!$C$1</c:f>
              <c:strCache>
                <c:ptCount val="1"/>
                <c:pt idx="0">
                  <c:v>18% EPS Growth</c:v>
                </c:pt>
              </c:strCache>
            </c:strRef>
          </c:tx>
          <c:spPr>
            <a:ln w="25400" cap="flat">
              <a:solidFill>
                <a:srgbClr val="232F3E"/>
              </a:solidFill>
              <a:prstDash val="solid"/>
              <a:round/>
            </a:ln>
            <a:effectLst/>
          </c:spPr>
          <c:marker>
            <c:symbol val="circle"/>
            <c:size val="6"/>
            <c:spPr>
              <a:solidFill>
                <a:srgbClr val="232F3E"/>
              </a:solidFill>
              <a:ln w="9525" cap="flat">
                <a:solidFill>
                  <a:srgbClr val="232F3E"/>
                </a:solidFill>
                <a:prstDash val="solid"/>
                <a:round/>
              </a:ln>
              <a:effectLst/>
            </c:spPr>
          </c:marker>
          <c:cat>
            <c:strRef>
              <c:f>Sheet1!$A$2:$A$8</c:f>
              <c:strCache>
                <c:ptCount val="7"/>
                <c:pt idx="0">
                  <c:v>2025</c:v>
                </c:pt>
                <c:pt idx="1">
                  <c:v>2028</c:v>
                </c:pt>
                <c:pt idx="2">
                  <c:v>2031</c:v>
                </c:pt>
                <c:pt idx="3">
                  <c:v>2034</c:v>
                </c:pt>
                <c:pt idx="4">
                  <c:v>2037</c:v>
                </c:pt>
                <c:pt idx="5">
                  <c:v>2040</c:v>
                </c:pt>
                <c:pt idx="6">
                  <c:v>2045</c:v>
                </c:pt>
              </c:strCache>
            </c:strRef>
          </c:cat>
          <c:val>
            <c:numRef>
              <c:f>Sheet1!$C$2:$C$8</c:f>
              <c:numCache>
                <c:formatCode>General</c:formatCode>
                <c:ptCount val="7"/>
                <c:pt idx="0">
                  <c:v>7.17</c:v>
                </c:pt>
                <c:pt idx="1">
                  <c:v>11.78</c:v>
                </c:pt>
                <c:pt idx="2">
                  <c:v>19.37</c:v>
                </c:pt>
                <c:pt idx="3">
                  <c:v>31.85</c:v>
                </c:pt>
                <c:pt idx="4">
                  <c:v>52.38</c:v>
                </c:pt>
                <c:pt idx="5">
                  <c:v>86.12</c:v>
                </c:pt>
                <c:pt idx="6">
                  <c:v>213.8</c:v>
                </c:pt>
              </c:numCache>
            </c:numRef>
          </c:val>
          <c:smooth val="0"/>
          <c:extLst>
            <c:ext xmlns:c16="http://schemas.microsoft.com/office/drawing/2014/chart" uri="{C3380CC4-5D6E-409C-BE32-E72D297353CC}">
              <c16:uniqueId val="{00000001-CE30-4B21-AC70-60A8F2763CB4}"/>
            </c:ext>
          </c:extLst>
        </c:ser>
        <c:dLbls>
          <c:showLegendKey val="0"/>
          <c:showVal val="0"/>
          <c:showCatName val="0"/>
          <c:showSerName val="0"/>
          <c:showPercent val="0"/>
          <c:showBubbleSize val="0"/>
        </c:dLbls>
        <c:marker val="1"/>
        <c:smooth val="0"/>
        <c:axId val="2094734554"/>
        <c:axId val="2094734552"/>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7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700" b="0" i="0" u="none" strike="noStrike">
                <a:solidFill>
                  <a:srgbClr val="000000"/>
                </a:solidFill>
                <a:latin typeface="Arial"/>
              </a:defRPr>
            </a:pPr>
            <a:endParaRPr lang="en-US"/>
          </a:p>
        </c:txPr>
        <c:crossAx val="2094734554"/>
        <c:crosses val="autoZero"/>
        <c:crossBetween val="between"/>
      </c:valAx>
      <c:spPr>
        <a:noFill/>
        <a:ln>
          <a:noFill/>
        </a:ln>
        <a:effectLst/>
      </c:spPr>
    </c:plotArea>
    <c:legend>
      <c:legendPos val="b"/>
      <c:overlay val="0"/>
      <c:txPr>
        <a:bodyPr/>
        <a:lstStyle/>
        <a:p>
          <a:pPr>
            <a:defRPr sz="800"/>
          </a:pPr>
          <a:endParaRPr lang="en-US"/>
        </a:p>
      </c:txPr>
    </c:legend>
    <c:plotVisOnly val="1"/>
    <c:dispBlanksAs val="span"/>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6074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chart" Target="../charts/char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332"/>
        </a:solidFill>
        <a:effectLst/>
      </p:bgPr>
    </p:bg>
    <p:spTree>
      <p:nvGrpSpPr>
        <p:cNvPr id="1" name=""/>
        <p:cNvGrpSpPr/>
        <p:nvPr/>
      </p:nvGrpSpPr>
      <p:grpSpPr>
        <a:xfrm>
          <a:off x="0" y="0"/>
          <a:ext cx="0" cy="0"/>
          <a:chOff x="0" y="0"/>
          <a:chExt cx="0" cy="0"/>
        </a:xfrm>
      </p:grpSpPr>
      <p:sp>
        <p:nvSpPr>
          <p:cNvPr id="2" name="Shape 0"/>
          <p:cNvSpPr/>
          <p:nvPr/>
        </p:nvSpPr>
        <p:spPr>
          <a:xfrm>
            <a:off x="0" y="0"/>
            <a:ext cx="12188952" cy="54864"/>
          </a:xfrm>
          <a:prstGeom prst="rect">
            <a:avLst/>
          </a:prstGeom>
          <a:solidFill>
            <a:srgbClr val="FF9900"/>
          </a:solidFill>
          <a:ln/>
        </p:spPr>
        <p:txBody>
          <a:bodyPr/>
          <a:lstStyle/>
          <a:p>
            <a:endParaRPr lang="en-US"/>
          </a:p>
        </p:txBody>
      </p:sp>
      <p:sp>
        <p:nvSpPr>
          <p:cNvPr id="3" name="Text 1"/>
          <p:cNvSpPr/>
          <p:nvPr/>
        </p:nvSpPr>
        <p:spPr>
          <a:xfrm>
            <a:off x="731520" y="1280160"/>
            <a:ext cx="10725912" cy="640080"/>
          </a:xfrm>
          <a:prstGeom prst="rect">
            <a:avLst/>
          </a:prstGeom>
          <a:noFill/>
          <a:ln/>
        </p:spPr>
        <p:txBody>
          <a:bodyPr wrap="square"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AMAZON.COM INC. (AMZN)</a:t>
            </a:r>
            <a:endParaRPr lang="en-US" sz="4000" dirty="0"/>
          </a:p>
        </p:txBody>
      </p:sp>
      <p:sp>
        <p:nvSpPr>
          <p:cNvPr id="4" name="Text 2"/>
          <p:cNvSpPr/>
          <p:nvPr/>
        </p:nvSpPr>
        <p:spPr>
          <a:xfrm>
            <a:off x="731520" y="1965960"/>
            <a:ext cx="10725912" cy="457200"/>
          </a:xfrm>
          <a:prstGeom prst="rect">
            <a:avLst/>
          </a:prstGeom>
          <a:noFill/>
          <a:ln/>
        </p:spPr>
        <p:txBody>
          <a:bodyPr wrap="square" rtlCol="0" anchor="ctr"/>
          <a:lstStyle/>
          <a:p>
            <a:pPr marL="0" indent="0" algn="ctr">
              <a:buNone/>
            </a:pPr>
            <a:r>
              <a:rPr lang="en-US" sz="1800" i="1" dirty="0">
                <a:solidFill>
                  <a:srgbClr val="FF9900"/>
                </a:solidFill>
                <a:latin typeface="Calibri" pitchFamily="34" charset="0"/>
                <a:ea typeface="Calibri" pitchFamily="34" charset="-122"/>
                <a:cs typeface="Calibri" pitchFamily="34" charset="-120"/>
              </a:rPr>
              <a:t>Buffett-Munger Style Owner's Deep-Dive Analysis</a:t>
            </a:r>
            <a:endParaRPr lang="en-US" sz="1800" dirty="0"/>
          </a:p>
        </p:txBody>
      </p:sp>
      <p:sp>
        <p:nvSpPr>
          <p:cNvPr id="5" name="Shape 3"/>
          <p:cNvSpPr/>
          <p:nvPr/>
        </p:nvSpPr>
        <p:spPr>
          <a:xfrm>
            <a:off x="4754880" y="2651760"/>
            <a:ext cx="2679192" cy="54864"/>
          </a:xfrm>
          <a:prstGeom prst="rect">
            <a:avLst/>
          </a:prstGeom>
          <a:solidFill>
            <a:srgbClr val="FF9900"/>
          </a:solidFill>
          <a:ln/>
        </p:spPr>
        <p:txBody>
          <a:bodyPr/>
          <a:lstStyle/>
          <a:p>
            <a:endParaRPr lang="en-US"/>
          </a:p>
        </p:txBody>
      </p:sp>
      <p:sp>
        <p:nvSpPr>
          <p:cNvPr id="6" name="Shape 4"/>
          <p:cNvSpPr/>
          <p:nvPr/>
        </p:nvSpPr>
        <p:spPr>
          <a:xfrm>
            <a:off x="3200400" y="3063240"/>
            <a:ext cx="5788152" cy="13716"/>
          </a:xfrm>
          <a:prstGeom prst="rect">
            <a:avLst/>
          </a:prstGeom>
          <a:solidFill>
            <a:srgbClr val="FF9900"/>
          </a:solidFill>
          <a:ln/>
        </p:spPr>
        <p:txBody>
          <a:bodyPr/>
          <a:lstStyle/>
          <a:p>
            <a:endParaRPr lang="en-US"/>
          </a:p>
        </p:txBody>
      </p:sp>
      <p:sp>
        <p:nvSpPr>
          <p:cNvPr id="7" name="Text 5"/>
          <p:cNvSpPr/>
          <p:nvPr/>
        </p:nvSpPr>
        <p:spPr>
          <a:xfrm>
            <a:off x="731520" y="3429000"/>
            <a:ext cx="10725912" cy="320040"/>
          </a:xfrm>
          <a:prstGeom prst="rect">
            <a:avLst/>
          </a:prstGeom>
          <a:noFill/>
          <a:ln/>
        </p:spPr>
        <p:txBody>
          <a:bodyPr wrap="square" rtlCol="0" anchor="ctr"/>
          <a:lstStyle/>
          <a:p>
            <a:pPr marL="0" indent="0" algn="ctr">
              <a:buNone/>
            </a:pPr>
            <a:r>
              <a:rPr lang="en-US" sz="1200" dirty="0">
                <a:solidFill>
                  <a:srgbClr val="999999"/>
                </a:solidFill>
                <a:latin typeface="Calibri" pitchFamily="34" charset="0"/>
                <a:ea typeface="Calibri" pitchFamily="34" charset="-122"/>
                <a:cs typeface="Calibri" pitchFamily="34" charset="-120"/>
              </a:rPr>
              <a:t>Analyst:  </a:t>
            </a:r>
            <a:r>
              <a:rPr lang="en-US" sz="1200" b="1" dirty="0">
                <a:solidFill>
                  <a:srgbClr val="FFFFFF"/>
                </a:solidFill>
                <a:latin typeface="Calibri" pitchFamily="34" charset="0"/>
                <a:ea typeface="Calibri" pitchFamily="34" charset="-122"/>
                <a:cs typeface="Calibri" pitchFamily="34" charset="-120"/>
              </a:rPr>
              <a:t>Claude AI — Value Research Division</a:t>
            </a:r>
            <a:endParaRPr lang="en-US" sz="1200" dirty="0"/>
          </a:p>
        </p:txBody>
      </p:sp>
      <p:sp>
        <p:nvSpPr>
          <p:cNvPr id="8" name="Text 6"/>
          <p:cNvSpPr/>
          <p:nvPr/>
        </p:nvSpPr>
        <p:spPr>
          <a:xfrm>
            <a:off x="731520" y="3749040"/>
            <a:ext cx="10725912" cy="320040"/>
          </a:xfrm>
          <a:prstGeom prst="rect">
            <a:avLst/>
          </a:prstGeom>
          <a:noFill/>
          <a:ln/>
        </p:spPr>
        <p:txBody>
          <a:bodyPr wrap="square" rtlCol="0" anchor="ctr"/>
          <a:lstStyle/>
          <a:p>
            <a:pPr marL="0" indent="0" algn="ctr">
              <a:buNone/>
            </a:pPr>
            <a:r>
              <a:rPr lang="en-US" sz="1200" dirty="0">
                <a:solidFill>
                  <a:srgbClr val="999999"/>
                </a:solidFill>
                <a:latin typeface="Calibri" pitchFamily="34" charset="0"/>
                <a:ea typeface="Calibri" pitchFamily="34" charset="-122"/>
                <a:cs typeface="Calibri" pitchFamily="34" charset="-120"/>
              </a:rPr>
              <a:t>Client:  </a:t>
            </a:r>
            <a:r>
              <a:rPr lang="en-US" sz="1200" b="1" dirty="0">
                <a:solidFill>
                  <a:srgbClr val="FF9900"/>
                </a:solidFill>
                <a:latin typeface="Calibri" pitchFamily="34" charset="0"/>
                <a:ea typeface="Calibri" pitchFamily="34" charset="-122"/>
                <a:cs typeface="Calibri" pitchFamily="34" charset="-120"/>
              </a:rPr>
              <a:t>Joe Goodwill  /  The Goodwill Fund</a:t>
            </a:r>
            <a:endParaRPr lang="en-US" sz="1200" dirty="0"/>
          </a:p>
        </p:txBody>
      </p:sp>
      <p:sp>
        <p:nvSpPr>
          <p:cNvPr id="9" name="Text 7"/>
          <p:cNvSpPr/>
          <p:nvPr/>
        </p:nvSpPr>
        <p:spPr>
          <a:xfrm>
            <a:off x="731520" y="4206240"/>
            <a:ext cx="10725912" cy="274320"/>
          </a:xfrm>
          <a:prstGeom prst="rect">
            <a:avLst/>
          </a:prstGeom>
          <a:noFill/>
          <a:ln/>
        </p:spPr>
        <p:txBody>
          <a:bodyPr wrap="square" rtlCol="0" anchor="ctr"/>
          <a:lstStyle/>
          <a:p>
            <a:pPr marL="0" indent="0" algn="ctr">
              <a:buNone/>
            </a:pPr>
            <a:r>
              <a:rPr lang="en-US" sz="1000" dirty="0">
                <a:solidFill>
                  <a:srgbClr val="999999"/>
                </a:solidFill>
                <a:latin typeface="Calibri" pitchFamily="34" charset="0"/>
                <a:ea typeface="Calibri" pitchFamily="34" charset="-122"/>
                <a:cs typeface="Calibri" pitchFamily="34" charset="-120"/>
              </a:rPr>
              <a:t>Report Date: 2026-02-09</a:t>
            </a:r>
            <a:endParaRPr lang="en-US" sz="1000" dirty="0"/>
          </a:p>
        </p:txBody>
      </p:sp>
      <p:sp>
        <p:nvSpPr>
          <p:cNvPr id="10" name="Text 8"/>
          <p:cNvSpPr/>
          <p:nvPr/>
        </p:nvSpPr>
        <p:spPr>
          <a:xfrm>
            <a:off x="1828800" y="4937760"/>
            <a:ext cx="8531352" cy="548640"/>
          </a:xfrm>
          <a:prstGeom prst="rect">
            <a:avLst/>
          </a:prstGeom>
          <a:noFill/>
          <a:ln/>
        </p:spPr>
        <p:txBody>
          <a:bodyPr wrap="square" rtlCol="0" anchor="ctr"/>
          <a:lstStyle/>
          <a:p>
            <a:pPr marL="0" indent="0" algn="ctr">
              <a:buNone/>
            </a:pPr>
            <a:r>
              <a:rPr lang="en-US" sz="1100" i="1" dirty="0">
                <a:solidFill>
                  <a:srgbClr val="999999"/>
                </a:solidFill>
                <a:latin typeface="Georgia" pitchFamily="34" charset="0"/>
                <a:ea typeface="Georgia" pitchFamily="34" charset="-122"/>
                <a:cs typeface="Georgia" pitchFamily="34" charset="-120"/>
              </a:rPr>
              <a:t>"Customer obsession, long-term thinking, willingness to be</a:t>
            </a:r>
            <a:endParaRPr lang="en-US" sz="1100" dirty="0"/>
          </a:p>
          <a:p>
            <a:pPr marL="0" indent="0" algn="ctr">
              <a:buNone/>
            </a:pPr>
            <a:r>
              <a:rPr lang="en-US" sz="1100" i="1" dirty="0">
                <a:solidFill>
                  <a:srgbClr val="999999"/>
                </a:solidFill>
                <a:latin typeface="Georgia" pitchFamily="34" charset="0"/>
                <a:ea typeface="Georgia" pitchFamily="34" charset="-122"/>
                <a:cs typeface="Georgia" pitchFamily="34" charset="-120"/>
              </a:rPr>
              <a:t>misunderstood for long periods of time." — Jeff Bezos</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A2332"/>
        </a:solidFill>
        <a:effectLst/>
      </p:bgPr>
    </p:bg>
    <p:spTree>
      <p:nvGrpSpPr>
        <p:cNvPr id="1" name=""/>
        <p:cNvGrpSpPr/>
        <p:nvPr/>
      </p:nvGrpSpPr>
      <p:grpSpPr>
        <a:xfrm>
          <a:off x="0" y="0"/>
          <a:ext cx="0" cy="0"/>
          <a:chOff x="0" y="0"/>
          <a:chExt cx="0" cy="0"/>
        </a:xfrm>
      </p:grpSpPr>
      <p:sp>
        <p:nvSpPr>
          <p:cNvPr id="2" name="Shape 0"/>
          <p:cNvSpPr/>
          <p:nvPr/>
        </p:nvSpPr>
        <p:spPr>
          <a:xfrm>
            <a:off x="0" y="0"/>
            <a:ext cx="12188952" cy="54864"/>
          </a:xfrm>
          <a:prstGeom prst="rect">
            <a:avLst/>
          </a:prstGeom>
          <a:solidFill>
            <a:srgbClr val="FF9900"/>
          </a:solidFill>
          <a:ln/>
        </p:spPr>
        <p:txBody>
          <a:bodyPr/>
          <a:lstStyle/>
          <a:p>
            <a:endParaRPr lang="en-US"/>
          </a:p>
        </p:txBody>
      </p:sp>
      <p:sp>
        <p:nvSpPr>
          <p:cNvPr id="3" name="Text 1"/>
          <p:cNvSpPr/>
          <p:nvPr/>
        </p:nvSpPr>
        <p:spPr>
          <a:xfrm>
            <a:off x="731520" y="320040"/>
            <a:ext cx="10725912" cy="502920"/>
          </a:xfrm>
          <a:prstGeom prst="rect">
            <a:avLst/>
          </a:prstGeom>
          <a:noFill/>
          <a:ln/>
        </p:spPr>
        <p:txBody>
          <a:bodyPr wrap="square"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LONG-TERM ECONOMICS</a:t>
            </a:r>
            <a:endParaRPr lang="en-US" sz="2800" dirty="0"/>
          </a:p>
        </p:txBody>
      </p:sp>
      <p:graphicFrame>
        <p:nvGraphicFramePr>
          <p:cNvPr id="4" name="Chart 0"/>
          <p:cNvGraphicFramePr/>
          <p:nvPr/>
        </p:nvGraphicFramePr>
        <p:xfrm>
          <a:off x="274320" y="1005840"/>
          <a:ext cx="5669280" cy="3200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1"/>
          <p:cNvGraphicFramePr/>
          <p:nvPr/>
        </p:nvGraphicFramePr>
        <p:xfrm>
          <a:off x="6126480" y="1005840"/>
          <a:ext cx="5669280" cy="3200400"/>
        </p:xfrm>
        <a:graphic>
          <a:graphicData uri="http://schemas.openxmlformats.org/drawingml/2006/chart">
            <c:chart xmlns:c="http://schemas.openxmlformats.org/drawingml/2006/chart" xmlns:r="http://schemas.openxmlformats.org/officeDocument/2006/relationships" r:id="rId4"/>
          </a:graphicData>
        </a:graphic>
      </p:graphicFrame>
      <p:sp>
        <p:nvSpPr>
          <p:cNvPr id="6" name="Shape 2"/>
          <p:cNvSpPr/>
          <p:nvPr/>
        </p:nvSpPr>
        <p:spPr>
          <a:xfrm>
            <a:off x="548640" y="4434840"/>
            <a:ext cx="11091672" cy="1691640"/>
          </a:xfrm>
          <a:prstGeom prst="rect">
            <a:avLst/>
          </a:prstGeom>
          <a:solidFill>
            <a:srgbClr val="0F1820"/>
          </a:solidFill>
          <a:ln/>
        </p:spPr>
        <p:txBody>
          <a:bodyPr/>
          <a:lstStyle/>
          <a:p>
            <a:endParaRPr lang="en-US"/>
          </a:p>
        </p:txBody>
      </p:sp>
      <p:sp>
        <p:nvSpPr>
          <p:cNvPr id="7" name="Text 3"/>
          <p:cNvSpPr/>
          <p:nvPr/>
        </p:nvSpPr>
        <p:spPr>
          <a:xfrm>
            <a:off x="731520" y="4526280"/>
            <a:ext cx="10725912" cy="274320"/>
          </a:xfrm>
          <a:prstGeom prst="rect">
            <a:avLst/>
          </a:prstGeom>
          <a:noFill/>
          <a:ln/>
        </p:spPr>
        <p:txBody>
          <a:bodyPr wrap="square" lIns="0" tIns="0" rIns="0" bIns="0" rtlCol="0" anchor="ctr"/>
          <a:lstStyle/>
          <a:p>
            <a:pPr marL="0" indent="0">
              <a:buNone/>
            </a:pPr>
            <a:r>
              <a:rPr lang="en-US" sz="1300" b="1" dirty="0">
                <a:solidFill>
                  <a:srgbClr val="FF9900"/>
                </a:solidFill>
                <a:latin typeface="Georgia" pitchFamily="34" charset="0"/>
                <a:ea typeface="Georgia" pitchFamily="34" charset="-122"/>
                <a:cs typeface="Georgia" pitchFamily="34" charset="-120"/>
              </a:rPr>
              <a:t>KEY ECONOMICS INSIGHT</a:t>
            </a:r>
            <a:endParaRPr lang="en-US" sz="1300" dirty="0"/>
          </a:p>
        </p:txBody>
      </p:sp>
      <p:sp>
        <p:nvSpPr>
          <p:cNvPr id="8" name="Text 4"/>
          <p:cNvSpPr/>
          <p:nvPr/>
        </p:nvSpPr>
        <p:spPr>
          <a:xfrm>
            <a:off x="731520" y="4846320"/>
            <a:ext cx="10725912" cy="118872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Amazon's margin expansion has been extraordinary: Operating margin went from 2.4% (2022) to 10.8% (2024) to ~11.2% (FY2025). Gross margin expanded from 39.6% to ~50%. ROIC recovered from -2.1% (2022) to 15.7% (2024), currently ~14% TTM. WACC: ~12.4%. Amazon is just barely earning above its cost of capital — a concern for Buffett-style investors. </a:t>
            </a:r>
            <a:endParaRPr lang="en-US" sz="1000" dirty="0"/>
          </a:p>
          <a:p>
            <a:pPr marL="0" indent="0">
              <a:buNone/>
            </a:pPr>
            <a:r>
              <a:rPr lang="en-US" sz="1000" b="1" dirty="0">
                <a:solidFill>
                  <a:srgbClr val="C44E52"/>
                </a:solidFill>
                <a:latin typeface="Calibri" pitchFamily="34" charset="0"/>
                <a:ea typeface="Calibri" pitchFamily="34" charset="-122"/>
                <a:cs typeface="Calibri" pitchFamily="34" charset="-120"/>
              </a:rPr>
              <a:t>CRITICAL QUESTION: </a:t>
            </a:r>
            <a:endParaRPr lang="en-US" sz="1000" dirty="0"/>
          </a:p>
          <a:p>
            <a:pPr marL="0" indent="0">
              <a:buNone/>
            </a:pPr>
            <a:r>
              <a:rPr lang="en-US" sz="1000" dirty="0">
                <a:solidFill>
                  <a:srgbClr val="FFFFFF"/>
                </a:solidFill>
                <a:latin typeface="Calibri" pitchFamily="34" charset="0"/>
                <a:ea typeface="Calibri" pitchFamily="34" charset="-122"/>
                <a:cs typeface="Calibri" pitchFamily="34" charset="-120"/>
              </a:rPr>
              <a:t>Unlike Google (ROIC &gt;29%), Amazon's ROIC is thin relative to the capital being deployed. The $200B 2026 CapEx will temporarily depress ROIC further. The bull case requires that AWS + Advertising (combined ~55% operating margins on incremental revenue) lift blended ROIC above 20% over the next 3-5 years as infrastructure investments mature.</a:t>
            </a:r>
            <a:endParaRPr lang="en-US" sz="1000" dirty="0"/>
          </a:p>
        </p:txBody>
      </p:sp>
      <p:sp>
        <p:nvSpPr>
          <p:cNvPr id="9" name="Text 5"/>
          <p:cNvSpPr/>
          <p:nvPr/>
        </p:nvSpPr>
        <p:spPr>
          <a:xfrm>
            <a:off x="457200" y="6537960"/>
            <a:ext cx="11274552" cy="228600"/>
          </a:xfrm>
          <a:prstGeom prst="rect">
            <a:avLst/>
          </a:prstGeom>
          <a:noFill/>
          <a:ln/>
        </p:spPr>
        <p:txBody>
          <a:bodyPr wrap="square" rtlCol="0" anchor="ctr"/>
          <a:lstStyle/>
          <a:p>
            <a:pPr marL="0" indent="0" algn="ctr">
              <a:buNone/>
            </a:pPr>
            <a:r>
              <a:rPr lang="en-US" sz="700" dirty="0">
                <a:solidFill>
                  <a:srgbClr val="999999"/>
                </a:solidFill>
                <a:latin typeface="Calibri" pitchFamily="34" charset="0"/>
                <a:ea typeface="Calibri" pitchFamily="34" charset="-122"/>
                <a:cs typeface="Calibri" pitchFamily="34" charset="-120"/>
              </a:rPr>
              <a:t>Source: Amazon 10-K FY2020–2024, FY2025 Earnings Release, GuruFocus, Stock-Analysis-On.net</a:t>
            </a:r>
            <a:endParaRPr lang="en-US" sz="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12188952" cy="54864"/>
          </a:xfrm>
          <a:prstGeom prst="rect">
            <a:avLst/>
          </a:prstGeom>
          <a:solidFill>
            <a:srgbClr val="FF9900"/>
          </a:solidFill>
          <a:ln/>
        </p:spPr>
        <p:txBody>
          <a:bodyPr/>
          <a:lstStyle/>
          <a:p>
            <a:endParaRPr lang="en-US"/>
          </a:p>
        </p:txBody>
      </p:sp>
      <p:sp>
        <p:nvSpPr>
          <p:cNvPr id="3" name="Text 1"/>
          <p:cNvSpPr/>
          <p:nvPr/>
        </p:nvSpPr>
        <p:spPr>
          <a:xfrm>
            <a:off x="731520" y="320040"/>
            <a:ext cx="10725912" cy="502920"/>
          </a:xfrm>
          <a:prstGeom prst="rect">
            <a:avLst/>
          </a:prstGeom>
          <a:noFill/>
          <a:ln/>
        </p:spPr>
        <p:txBody>
          <a:bodyPr wrap="square" rtlCol="0" anchor="ctr"/>
          <a:lstStyle/>
          <a:p>
            <a:pPr marL="0" indent="0">
              <a:buNone/>
            </a:pPr>
            <a:r>
              <a:rPr lang="en-US" sz="2800" b="1" dirty="0">
                <a:solidFill>
                  <a:srgbClr val="1A2332"/>
                </a:solidFill>
                <a:latin typeface="Georgia" pitchFamily="34" charset="0"/>
                <a:ea typeface="Georgia" pitchFamily="34" charset="-122"/>
                <a:cs typeface="Georgia" pitchFamily="34" charset="-120"/>
              </a:rPr>
              <a:t>DCF VALUATION MODEL</a:t>
            </a:r>
            <a:endParaRPr lang="en-US" sz="2800" dirty="0"/>
          </a:p>
        </p:txBody>
      </p:sp>
      <p:sp>
        <p:nvSpPr>
          <p:cNvPr id="4" name="Shape 2"/>
          <p:cNvSpPr/>
          <p:nvPr/>
        </p:nvSpPr>
        <p:spPr>
          <a:xfrm>
            <a:off x="548640" y="1051560"/>
            <a:ext cx="5303520" cy="3657600"/>
          </a:xfrm>
          <a:prstGeom prst="rect">
            <a:avLst/>
          </a:prstGeom>
          <a:solidFill>
            <a:srgbClr val="FFFFFF"/>
          </a:solidFill>
          <a:ln/>
          <a:effectLst>
            <a:outerShdw blurRad="76200" dist="25400" dir="16200000" algn="bl" rotWithShape="0">
              <a:srgbClr val="000000">
                <a:alpha val="12000"/>
              </a:srgbClr>
            </a:outerShdw>
          </a:effectLst>
        </p:spPr>
        <p:txBody>
          <a:bodyPr/>
          <a:lstStyle/>
          <a:p>
            <a:endParaRPr lang="en-US"/>
          </a:p>
        </p:txBody>
      </p:sp>
      <p:sp>
        <p:nvSpPr>
          <p:cNvPr id="5" name="Text 3"/>
          <p:cNvSpPr/>
          <p:nvPr/>
        </p:nvSpPr>
        <p:spPr>
          <a:xfrm>
            <a:off x="731520" y="1143000"/>
            <a:ext cx="4937760" cy="274320"/>
          </a:xfrm>
          <a:prstGeom prst="rect">
            <a:avLst/>
          </a:prstGeom>
          <a:noFill/>
          <a:ln/>
        </p:spPr>
        <p:txBody>
          <a:bodyPr wrap="square" lIns="0" tIns="0" rIns="0" bIns="0" rtlCol="0" anchor="ctr"/>
          <a:lstStyle/>
          <a:p>
            <a:pPr marL="0" indent="0">
              <a:buNone/>
            </a:pPr>
            <a:r>
              <a:rPr lang="en-US" sz="1300" b="1" dirty="0">
                <a:solidFill>
                  <a:srgbClr val="1A2332"/>
                </a:solidFill>
                <a:latin typeface="Georgia" pitchFamily="34" charset="0"/>
                <a:ea typeface="Georgia" pitchFamily="34" charset="-122"/>
                <a:cs typeface="Georgia" pitchFamily="34" charset="-120"/>
              </a:rPr>
              <a:t>MODEL ASSUMPTIONS</a:t>
            </a:r>
            <a:endParaRPr lang="en-US" sz="1300" dirty="0"/>
          </a:p>
        </p:txBody>
      </p:sp>
      <p:sp>
        <p:nvSpPr>
          <p:cNvPr id="6" name="Shape 4"/>
          <p:cNvSpPr/>
          <p:nvPr/>
        </p:nvSpPr>
        <p:spPr>
          <a:xfrm>
            <a:off x="731520" y="1554480"/>
            <a:ext cx="4937760" cy="274320"/>
          </a:xfrm>
          <a:prstGeom prst="rect">
            <a:avLst/>
          </a:prstGeom>
          <a:solidFill>
            <a:srgbClr val="E8E8E4"/>
          </a:solidFill>
          <a:ln/>
        </p:spPr>
        <p:txBody>
          <a:bodyPr/>
          <a:lstStyle/>
          <a:p>
            <a:endParaRPr lang="en-US"/>
          </a:p>
        </p:txBody>
      </p:sp>
      <p:sp>
        <p:nvSpPr>
          <p:cNvPr id="7" name="Text 5"/>
          <p:cNvSpPr/>
          <p:nvPr/>
        </p:nvSpPr>
        <p:spPr>
          <a:xfrm>
            <a:off x="822960" y="1554480"/>
            <a:ext cx="3108960" cy="274320"/>
          </a:xfrm>
          <a:prstGeom prst="rect">
            <a:avLst/>
          </a:prstGeom>
          <a:noFill/>
          <a:ln/>
        </p:spPr>
        <p:txBody>
          <a:bodyPr wrap="square" lIns="0" tIns="0" rIns="0" bIns="0" rtlCol="0" anchor="ctr"/>
          <a:lstStyle/>
          <a:p>
            <a:pPr marL="0" indent="0">
              <a:buNone/>
            </a:pPr>
            <a:r>
              <a:rPr lang="en-US" sz="950" dirty="0">
                <a:solidFill>
                  <a:srgbClr val="222222"/>
                </a:solidFill>
                <a:latin typeface="Calibri" pitchFamily="34" charset="0"/>
                <a:ea typeface="Calibri" pitchFamily="34" charset="-122"/>
                <a:cs typeface="Calibri" pitchFamily="34" charset="-120"/>
              </a:rPr>
              <a:t>Base: Owner Earnings (FY2025)</a:t>
            </a:r>
            <a:endParaRPr lang="en-US" sz="950" dirty="0"/>
          </a:p>
        </p:txBody>
      </p:sp>
      <p:sp>
        <p:nvSpPr>
          <p:cNvPr id="8" name="Text 6"/>
          <p:cNvSpPr/>
          <p:nvPr/>
        </p:nvSpPr>
        <p:spPr>
          <a:xfrm>
            <a:off x="3931920" y="1554480"/>
            <a:ext cx="1645920" cy="274320"/>
          </a:xfrm>
          <a:prstGeom prst="rect">
            <a:avLst/>
          </a:prstGeom>
          <a:noFill/>
          <a:ln/>
        </p:spPr>
        <p:txBody>
          <a:bodyPr wrap="square" lIns="0" tIns="0" rIns="0" bIns="0" rtlCol="0" anchor="ctr"/>
          <a:lstStyle/>
          <a:p>
            <a:pPr marL="0" indent="0" algn="r">
              <a:buNone/>
            </a:pPr>
            <a:r>
              <a:rPr lang="en-US" sz="1100" b="1" dirty="0">
                <a:solidFill>
                  <a:srgbClr val="2A9D8F"/>
                </a:solidFill>
                <a:latin typeface="Georgia" pitchFamily="34" charset="0"/>
                <a:ea typeface="Georgia" pitchFamily="34" charset="-122"/>
                <a:cs typeface="Georgia" pitchFamily="34" charset="-120"/>
              </a:rPr>
              <a:t>$65B</a:t>
            </a:r>
            <a:endParaRPr lang="en-US" sz="1100" dirty="0"/>
          </a:p>
        </p:txBody>
      </p:sp>
      <p:sp>
        <p:nvSpPr>
          <p:cNvPr id="9" name="Text 7"/>
          <p:cNvSpPr/>
          <p:nvPr/>
        </p:nvSpPr>
        <p:spPr>
          <a:xfrm>
            <a:off x="822960" y="1856232"/>
            <a:ext cx="3108960" cy="274320"/>
          </a:xfrm>
          <a:prstGeom prst="rect">
            <a:avLst/>
          </a:prstGeom>
          <a:noFill/>
          <a:ln/>
        </p:spPr>
        <p:txBody>
          <a:bodyPr wrap="square" lIns="0" tIns="0" rIns="0" bIns="0" rtlCol="0" anchor="ctr"/>
          <a:lstStyle/>
          <a:p>
            <a:pPr marL="0" indent="0">
              <a:buNone/>
            </a:pPr>
            <a:r>
              <a:rPr lang="en-US" sz="950" dirty="0">
                <a:solidFill>
                  <a:srgbClr val="222222"/>
                </a:solidFill>
                <a:latin typeface="Calibri" pitchFamily="34" charset="0"/>
                <a:ea typeface="Calibri" pitchFamily="34" charset="-122"/>
                <a:cs typeface="Calibri" pitchFamily="34" charset="-120"/>
              </a:rPr>
              <a:t>  (Net Inc $77.7B + D&amp;A $65.8B</a:t>
            </a:r>
            <a:endParaRPr lang="en-US" sz="950" dirty="0"/>
          </a:p>
        </p:txBody>
      </p:sp>
      <p:sp>
        <p:nvSpPr>
          <p:cNvPr id="10" name="Text 8"/>
          <p:cNvSpPr/>
          <p:nvPr/>
        </p:nvSpPr>
        <p:spPr>
          <a:xfrm>
            <a:off x="3931920" y="1856232"/>
            <a:ext cx="1645920" cy="274320"/>
          </a:xfrm>
          <a:prstGeom prst="rect">
            <a:avLst/>
          </a:prstGeom>
          <a:noFill/>
          <a:ln/>
        </p:spPr>
        <p:txBody>
          <a:bodyPr wrap="square" lIns="0" tIns="0" rIns="0" bIns="0" rtlCol="0" anchor="ctr"/>
          <a:lstStyle/>
          <a:p>
            <a:pPr marL="0" indent="0" algn="r">
              <a:buNone/>
            </a:pPr>
            <a:endParaRPr lang="en-US" sz="1100" dirty="0"/>
          </a:p>
        </p:txBody>
      </p:sp>
      <p:sp>
        <p:nvSpPr>
          <p:cNvPr id="11" name="Text 9"/>
          <p:cNvSpPr/>
          <p:nvPr/>
        </p:nvSpPr>
        <p:spPr>
          <a:xfrm>
            <a:off x="822960" y="2157984"/>
            <a:ext cx="3108960" cy="274320"/>
          </a:xfrm>
          <a:prstGeom prst="rect">
            <a:avLst/>
          </a:prstGeom>
          <a:noFill/>
          <a:ln/>
        </p:spPr>
        <p:txBody>
          <a:bodyPr wrap="square" lIns="0" tIns="0" rIns="0" bIns="0" rtlCol="0" anchor="ctr"/>
          <a:lstStyle/>
          <a:p>
            <a:pPr marL="0" indent="0">
              <a:buNone/>
            </a:pPr>
            <a:r>
              <a:rPr lang="en-US" sz="950" dirty="0">
                <a:solidFill>
                  <a:srgbClr val="222222"/>
                </a:solidFill>
                <a:latin typeface="Calibri" pitchFamily="34" charset="0"/>
                <a:ea typeface="Calibri" pitchFamily="34" charset="-122"/>
                <a:cs typeface="Calibri" pitchFamily="34" charset="-120"/>
              </a:rPr>
              <a:t>   - Maintenance CapEx ~$78B)</a:t>
            </a:r>
            <a:endParaRPr lang="en-US" sz="950" dirty="0"/>
          </a:p>
        </p:txBody>
      </p:sp>
      <p:sp>
        <p:nvSpPr>
          <p:cNvPr id="12" name="Text 10"/>
          <p:cNvSpPr/>
          <p:nvPr/>
        </p:nvSpPr>
        <p:spPr>
          <a:xfrm>
            <a:off x="3931920" y="2157984"/>
            <a:ext cx="1645920" cy="274320"/>
          </a:xfrm>
          <a:prstGeom prst="rect">
            <a:avLst/>
          </a:prstGeom>
          <a:noFill/>
          <a:ln/>
        </p:spPr>
        <p:txBody>
          <a:bodyPr wrap="square" lIns="0" tIns="0" rIns="0" bIns="0" rtlCol="0" anchor="ctr"/>
          <a:lstStyle/>
          <a:p>
            <a:pPr marL="0" indent="0" algn="r">
              <a:buNone/>
            </a:pPr>
            <a:endParaRPr lang="en-US" sz="1100" dirty="0"/>
          </a:p>
        </p:txBody>
      </p:sp>
      <p:sp>
        <p:nvSpPr>
          <p:cNvPr id="13" name="Shape 11"/>
          <p:cNvSpPr/>
          <p:nvPr/>
        </p:nvSpPr>
        <p:spPr>
          <a:xfrm>
            <a:off x="731520" y="2459736"/>
            <a:ext cx="4937760" cy="274320"/>
          </a:xfrm>
          <a:prstGeom prst="rect">
            <a:avLst/>
          </a:prstGeom>
          <a:solidFill>
            <a:srgbClr val="FFFFFF"/>
          </a:solidFill>
          <a:ln/>
        </p:spPr>
        <p:txBody>
          <a:bodyPr/>
          <a:lstStyle/>
          <a:p>
            <a:endParaRPr lang="en-US"/>
          </a:p>
        </p:txBody>
      </p:sp>
      <p:sp>
        <p:nvSpPr>
          <p:cNvPr id="14" name="Text 12"/>
          <p:cNvSpPr/>
          <p:nvPr/>
        </p:nvSpPr>
        <p:spPr>
          <a:xfrm>
            <a:off x="822960" y="2459736"/>
            <a:ext cx="3108960" cy="274320"/>
          </a:xfrm>
          <a:prstGeom prst="rect">
            <a:avLst/>
          </a:prstGeom>
          <a:noFill/>
          <a:ln/>
        </p:spPr>
        <p:txBody>
          <a:bodyPr wrap="square" lIns="0" tIns="0" rIns="0" bIns="0" rtlCol="0" anchor="ctr"/>
          <a:lstStyle/>
          <a:p>
            <a:pPr marL="0" indent="0">
              <a:buNone/>
            </a:pPr>
            <a:r>
              <a:rPr lang="en-US" sz="950" dirty="0">
                <a:solidFill>
                  <a:srgbClr val="222222"/>
                </a:solidFill>
                <a:latin typeface="Calibri" pitchFamily="34" charset="0"/>
                <a:ea typeface="Calibri" pitchFamily="34" charset="-122"/>
                <a:cs typeface="Calibri" pitchFamily="34" charset="-120"/>
              </a:rPr>
              <a:t>Yr 1-5 Owner Earnings Growth</a:t>
            </a:r>
            <a:endParaRPr lang="en-US" sz="950" dirty="0"/>
          </a:p>
        </p:txBody>
      </p:sp>
      <p:sp>
        <p:nvSpPr>
          <p:cNvPr id="15" name="Text 13"/>
          <p:cNvSpPr/>
          <p:nvPr/>
        </p:nvSpPr>
        <p:spPr>
          <a:xfrm>
            <a:off x="3931920" y="2459736"/>
            <a:ext cx="1645920" cy="274320"/>
          </a:xfrm>
          <a:prstGeom prst="rect">
            <a:avLst/>
          </a:prstGeom>
          <a:noFill/>
          <a:ln/>
        </p:spPr>
        <p:txBody>
          <a:bodyPr wrap="square" lIns="0" tIns="0" rIns="0" bIns="0" rtlCol="0" anchor="ctr"/>
          <a:lstStyle/>
          <a:p>
            <a:pPr marL="0" indent="0" algn="r">
              <a:buNone/>
            </a:pPr>
            <a:r>
              <a:rPr lang="en-US" sz="1100" b="1" dirty="0">
                <a:solidFill>
                  <a:srgbClr val="2A9D8F"/>
                </a:solidFill>
                <a:latin typeface="Georgia" pitchFamily="34" charset="0"/>
                <a:ea typeface="Georgia" pitchFamily="34" charset="-122"/>
                <a:cs typeface="Georgia" pitchFamily="34" charset="-120"/>
              </a:rPr>
              <a:t>15%</a:t>
            </a:r>
            <a:endParaRPr lang="en-US" sz="1100" dirty="0"/>
          </a:p>
        </p:txBody>
      </p:sp>
      <p:sp>
        <p:nvSpPr>
          <p:cNvPr id="16" name="Shape 14"/>
          <p:cNvSpPr/>
          <p:nvPr/>
        </p:nvSpPr>
        <p:spPr>
          <a:xfrm>
            <a:off x="731520" y="2761488"/>
            <a:ext cx="4937760" cy="274320"/>
          </a:xfrm>
          <a:prstGeom prst="rect">
            <a:avLst/>
          </a:prstGeom>
          <a:solidFill>
            <a:srgbClr val="E8E8E4"/>
          </a:solidFill>
          <a:ln/>
        </p:spPr>
        <p:txBody>
          <a:bodyPr/>
          <a:lstStyle/>
          <a:p>
            <a:endParaRPr lang="en-US"/>
          </a:p>
        </p:txBody>
      </p:sp>
      <p:sp>
        <p:nvSpPr>
          <p:cNvPr id="17" name="Text 15"/>
          <p:cNvSpPr/>
          <p:nvPr/>
        </p:nvSpPr>
        <p:spPr>
          <a:xfrm>
            <a:off x="822960" y="2761488"/>
            <a:ext cx="3108960" cy="274320"/>
          </a:xfrm>
          <a:prstGeom prst="rect">
            <a:avLst/>
          </a:prstGeom>
          <a:noFill/>
          <a:ln/>
        </p:spPr>
        <p:txBody>
          <a:bodyPr wrap="square" lIns="0" tIns="0" rIns="0" bIns="0" rtlCol="0" anchor="ctr"/>
          <a:lstStyle/>
          <a:p>
            <a:pPr marL="0" indent="0">
              <a:buNone/>
            </a:pPr>
            <a:r>
              <a:rPr lang="en-US" sz="950" dirty="0">
                <a:solidFill>
                  <a:srgbClr val="222222"/>
                </a:solidFill>
                <a:latin typeface="Calibri" pitchFamily="34" charset="0"/>
                <a:ea typeface="Calibri" pitchFamily="34" charset="-122"/>
                <a:cs typeface="Calibri" pitchFamily="34" charset="-120"/>
              </a:rPr>
              <a:t>Yr 6-10 Owner Earnings Growth</a:t>
            </a:r>
            <a:endParaRPr lang="en-US" sz="950" dirty="0"/>
          </a:p>
        </p:txBody>
      </p:sp>
      <p:sp>
        <p:nvSpPr>
          <p:cNvPr id="18" name="Text 16"/>
          <p:cNvSpPr/>
          <p:nvPr/>
        </p:nvSpPr>
        <p:spPr>
          <a:xfrm>
            <a:off x="3931920" y="2761488"/>
            <a:ext cx="1645920" cy="274320"/>
          </a:xfrm>
          <a:prstGeom prst="rect">
            <a:avLst/>
          </a:prstGeom>
          <a:noFill/>
          <a:ln/>
        </p:spPr>
        <p:txBody>
          <a:bodyPr wrap="square" lIns="0" tIns="0" rIns="0" bIns="0" rtlCol="0" anchor="ctr"/>
          <a:lstStyle/>
          <a:p>
            <a:pPr marL="0" indent="0" algn="r">
              <a:buNone/>
            </a:pPr>
            <a:r>
              <a:rPr lang="en-US" sz="1100" b="1" dirty="0">
                <a:solidFill>
                  <a:srgbClr val="2A9D8F"/>
                </a:solidFill>
                <a:latin typeface="Georgia" pitchFamily="34" charset="0"/>
                <a:ea typeface="Georgia" pitchFamily="34" charset="-122"/>
                <a:cs typeface="Georgia" pitchFamily="34" charset="-120"/>
              </a:rPr>
              <a:t>10%</a:t>
            </a:r>
            <a:endParaRPr lang="en-US" sz="1100" dirty="0"/>
          </a:p>
        </p:txBody>
      </p:sp>
      <p:sp>
        <p:nvSpPr>
          <p:cNvPr id="19" name="Shape 17"/>
          <p:cNvSpPr/>
          <p:nvPr/>
        </p:nvSpPr>
        <p:spPr>
          <a:xfrm>
            <a:off x="731520" y="3063240"/>
            <a:ext cx="4937760" cy="274320"/>
          </a:xfrm>
          <a:prstGeom prst="rect">
            <a:avLst/>
          </a:prstGeom>
          <a:solidFill>
            <a:srgbClr val="FFFFFF"/>
          </a:solidFill>
          <a:ln/>
        </p:spPr>
        <p:txBody>
          <a:bodyPr/>
          <a:lstStyle/>
          <a:p>
            <a:endParaRPr lang="en-US"/>
          </a:p>
        </p:txBody>
      </p:sp>
      <p:sp>
        <p:nvSpPr>
          <p:cNvPr id="20" name="Text 18"/>
          <p:cNvSpPr/>
          <p:nvPr/>
        </p:nvSpPr>
        <p:spPr>
          <a:xfrm>
            <a:off x="822960" y="3063240"/>
            <a:ext cx="3108960" cy="274320"/>
          </a:xfrm>
          <a:prstGeom prst="rect">
            <a:avLst/>
          </a:prstGeom>
          <a:noFill/>
          <a:ln/>
        </p:spPr>
        <p:txBody>
          <a:bodyPr wrap="square" lIns="0" tIns="0" rIns="0" bIns="0" rtlCol="0" anchor="ctr"/>
          <a:lstStyle/>
          <a:p>
            <a:pPr marL="0" indent="0">
              <a:buNone/>
            </a:pPr>
            <a:r>
              <a:rPr lang="en-US" sz="950" dirty="0">
                <a:solidFill>
                  <a:srgbClr val="222222"/>
                </a:solidFill>
                <a:latin typeface="Calibri" pitchFamily="34" charset="0"/>
                <a:ea typeface="Calibri" pitchFamily="34" charset="-122"/>
                <a:cs typeface="Calibri" pitchFamily="34" charset="-120"/>
              </a:rPr>
              <a:t>Terminal Growth Rate</a:t>
            </a:r>
            <a:endParaRPr lang="en-US" sz="950" dirty="0"/>
          </a:p>
        </p:txBody>
      </p:sp>
      <p:sp>
        <p:nvSpPr>
          <p:cNvPr id="21" name="Text 19"/>
          <p:cNvSpPr/>
          <p:nvPr/>
        </p:nvSpPr>
        <p:spPr>
          <a:xfrm>
            <a:off x="3931920" y="3063240"/>
            <a:ext cx="1645920" cy="274320"/>
          </a:xfrm>
          <a:prstGeom prst="rect">
            <a:avLst/>
          </a:prstGeom>
          <a:noFill/>
          <a:ln/>
        </p:spPr>
        <p:txBody>
          <a:bodyPr wrap="square" lIns="0" tIns="0" rIns="0" bIns="0" rtlCol="0" anchor="ctr"/>
          <a:lstStyle/>
          <a:p>
            <a:pPr marL="0" indent="0" algn="r">
              <a:buNone/>
            </a:pPr>
            <a:r>
              <a:rPr lang="en-US" sz="1100" b="1" dirty="0">
                <a:solidFill>
                  <a:srgbClr val="2A9D8F"/>
                </a:solidFill>
                <a:latin typeface="Georgia" pitchFamily="34" charset="0"/>
                <a:ea typeface="Georgia" pitchFamily="34" charset="-122"/>
                <a:cs typeface="Georgia" pitchFamily="34" charset="-120"/>
              </a:rPr>
              <a:t>3%</a:t>
            </a:r>
            <a:endParaRPr lang="en-US" sz="1100" dirty="0"/>
          </a:p>
        </p:txBody>
      </p:sp>
      <p:sp>
        <p:nvSpPr>
          <p:cNvPr id="22" name="Shape 20"/>
          <p:cNvSpPr/>
          <p:nvPr/>
        </p:nvSpPr>
        <p:spPr>
          <a:xfrm>
            <a:off x="731520" y="3364992"/>
            <a:ext cx="4937760" cy="274320"/>
          </a:xfrm>
          <a:prstGeom prst="rect">
            <a:avLst/>
          </a:prstGeom>
          <a:solidFill>
            <a:srgbClr val="E8E8E4"/>
          </a:solidFill>
          <a:ln/>
        </p:spPr>
        <p:txBody>
          <a:bodyPr/>
          <a:lstStyle/>
          <a:p>
            <a:endParaRPr lang="en-US"/>
          </a:p>
        </p:txBody>
      </p:sp>
      <p:sp>
        <p:nvSpPr>
          <p:cNvPr id="23" name="Text 21"/>
          <p:cNvSpPr/>
          <p:nvPr/>
        </p:nvSpPr>
        <p:spPr>
          <a:xfrm>
            <a:off x="822960" y="3364992"/>
            <a:ext cx="3108960" cy="274320"/>
          </a:xfrm>
          <a:prstGeom prst="rect">
            <a:avLst/>
          </a:prstGeom>
          <a:noFill/>
          <a:ln/>
        </p:spPr>
        <p:txBody>
          <a:bodyPr wrap="square" lIns="0" tIns="0" rIns="0" bIns="0" rtlCol="0" anchor="ctr"/>
          <a:lstStyle/>
          <a:p>
            <a:pPr marL="0" indent="0">
              <a:buNone/>
            </a:pPr>
            <a:r>
              <a:rPr lang="en-US" sz="950" dirty="0">
                <a:solidFill>
                  <a:srgbClr val="222222"/>
                </a:solidFill>
                <a:latin typeface="Calibri" pitchFamily="34" charset="0"/>
                <a:ea typeface="Calibri" pitchFamily="34" charset="-122"/>
                <a:cs typeface="Calibri" pitchFamily="34" charset="-120"/>
              </a:rPr>
              <a:t>WACC</a:t>
            </a:r>
            <a:endParaRPr lang="en-US" sz="950" dirty="0"/>
          </a:p>
        </p:txBody>
      </p:sp>
      <p:sp>
        <p:nvSpPr>
          <p:cNvPr id="24" name="Text 22"/>
          <p:cNvSpPr/>
          <p:nvPr/>
        </p:nvSpPr>
        <p:spPr>
          <a:xfrm>
            <a:off x="3931920" y="3364992"/>
            <a:ext cx="1645920" cy="274320"/>
          </a:xfrm>
          <a:prstGeom prst="rect">
            <a:avLst/>
          </a:prstGeom>
          <a:noFill/>
          <a:ln/>
        </p:spPr>
        <p:txBody>
          <a:bodyPr wrap="square" lIns="0" tIns="0" rIns="0" bIns="0" rtlCol="0" anchor="ctr"/>
          <a:lstStyle/>
          <a:p>
            <a:pPr marL="0" indent="0" algn="r">
              <a:buNone/>
            </a:pPr>
            <a:r>
              <a:rPr lang="en-US" sz="1100" b="1" dirty="0">
                <a:solidFill>
                  <a:srgbClr val="2A9D8F"/>
                </a:solidFill>
                <a:latin typeface="Georgia" pitchFamily="34" charset="0"/>
                <a:ea typeface="Georgia" pitchFamily="34" charset="-122"/>
                <a:cs typeface="Georgia" pitchFamily="34" charset="-120"/>
              </a:rPr>
              <a:t>10.0%</a:t>
            </a:r>
            <a:endParaRPr lang="en-US" sz="1100" dirty="0"/>
          </a:p>
        </p:txBody>
      </p:sp>
      <p:sp>
        <p:nvSpPr>
          <p:cNvPr id="25" name="Shape 23"/>
          <p:cNvSpPr/>
          <p:nvPr/>
        </p:nvSpPr>
        <p:spPr>
          <a:xfrm>
            <a:off x="731520" y="3666744"/>
            <a:ext cx="4937760" cy="274320"/>
          </a:xfrm>
          <a:prstGeom prst="rect">
            <a:avLst/>
          </a:prstGeom>
          <a:solidFill>
            <a:srgbClr val="FFFFFF"/>
          </a:solidFill>
          <a:ln/>
        </p:spPr>
        <p:txBody>
          <a:bodyPr/>
          <a:lstStyle/>
          <a:p>
            <a:endParaRPr lang="en-US"/>
          </a:p>
        </p:txBody>
      </p:sp>
      <p:sp>
        <p:nvSpPr>
          <p:cNvPr id="26" name="Text 24"/>
          <p:cNvSpPr/>
          <p:nvPr/>
        </p:nvSpPr>
        <p:spPr>
          <a:xfrm>
            <a:off x="822960" y="3666744"/>
            <a:ext cx="3108960" cy="274320"/>
          </a:xfrm>
          <a:prstGeom prst="rect">
            <a:avLst/>
          </a:prstGeom>
          <a:noFill/>
          <a:ln/>
        </p:spPr>
        <p:txBody>
          <a:bodyPr wrap="square" lIns="0" tIns="0" rIns="0" bIns="0" rtlCol="0" anchor="ctr"/>
          <a:lstStyle/>
          <a:p>
            <a:pPr marL="0" indent="0">
              <a:buNone/>
            </a:pPr>
            <a:r>
              <a:rPr lang="en-US" sz="950" dirty="0">
                <a:solidFill>
                  <a:srgbClr val="222222"/>
                </a:solidFill>
                <a:latin typeface="Calibri" pitchFamily="34" charset="0"/>
                <a:ea typeface="Calibri" pitchFamily="34" charset="-122"/>
                <a:cs typeface="Calibri" pitchFamily="34" charset="-120"/>
              </a:rPr>
              <a:t>Shares Outstanding</a:t>
            </a:r>
            <a:endParaRPr lang="en-US" sz="950" dirty="0"/>
          </a:p>
        </p:txBody>
      </p:sp>
      <p:sp>
        <p:nvSpPr>
          <p:cNvPr id="27" name="Text 25"/>
          <p:cNvSpPr/>
          <p:nvPr/>
        </p:nvSpPr>
        <p:spPr>
          <a:xfrm>
            <a:off x="3931920" y="3666744"/>
            <a:ext cx="1645920" cy="274320"/>
          </a:xfrm>
          <a:prstGeom prst="rect">
            <a:avLst/>
          </a:prstGeom>
          <a:noFill/>
          <a:ln/>
        </p:spPr>
        <p:txBody>
          <a:bodyPr wrap="square" lIns="0" tIns="0" rIns="0" bIns="0" rtlCol="0" anchor="ctr"/>
          <a:lstStyle/>
          <a:p>
            <a:pPr marL="0" indent="0" algn="r">
              <a:buNone/>
            </a:pPr>
            <a:r>
              <a:rPr lang="en-US" sz="1100" b="1" dirty="0">
                <a:solidFill>
                  <a:srgbClr val="2A9D8F"/>
                </a:solidFill>
                <a:latin typeface="Georgia" pitchFamily="34" charset="0"/>
                <a:ea typeface="Georgia" pitchFamily="34" charset="-122"/>
                <a:cs typeface="Georgia" pitchFamily="34" charset="-120"/>
              </a:rPr>
              <a:t>10,730M</a:t>
            </a:r>
            <a:endParaRPr lang="en-US" sz="1100" dirty="0"/>
          </a:p>
        </p:txBody>
      </p:sp>
      <p:sp>
        <p:nvSpPr>
          <p:cNvPr id="28" name="Shape 26"/>
          <p:cNvSpPr/>
          <p:nvPr/>
        </p:nvSpPr>
        <p:spPr>
          <a:xfrm>
            <a:off x="731520" y="3968496"/>
            <a:ext cx="4937760" cy="274320"/>
          </a:xfrm>
          <a:prstGeom prst="rect">
            <a:avLst/>
          </a:prstGeom>
          <a:solidFill>
            <a:srgbClr val="E8E8E4"/>
          </a:solidFill>
          <a:ln/>
        </p:spPr>
        <p:txBody>
          <a:bodyPr/>
          <a:lstStyle/>
          <a:p>
            <a:endParaRPr lang="en-US"/>
          </a:p>
        </p:txBody>
      </p:sp>
      <p:sp>
        <p:nvSpPr>
          <p:cNvPr id="29" name="Text 27"/>
          <p:cNvSpPr/>
          <p:nvPr/>
        </p:nvSpPr>
        <p:spPr>
          <a:xfrm>
            <a:off x="822960" y="3968496"/>
            <a:ext cx="3108960" cy="274320"/>
          </a:xfrm>
          <a:prstGeom prst="rect">
            <a:avLst/>
          </a:prstGeom>
          <a:noFill/>
          <a:ln/>
        </p:spPr>
        <p:txBody>
          <a:bodyPr wrap="square" lIns="0" tIns="0" rIns="0" bIns="0" rtlCol="0" anchor="ctr"/>
          <a:lstStyle/>
          <a:p>
            <a:pPr marL="0" indent="0">
              <a:buNone/>
            </a:pPr>
            <a:r>
              <a:rPr lang="en-US" sz="950" dirty="0">
                <a:solidFill>
                  <a:srgbClr val="222222"/>
                </a:solidFill>
                <a:latin typeface="Calibri" pitchFamily="34" charset="0"/>
                <a:ea typeface="Calibri" pitchFamily="34" charset="-122"/>
                <a:cs typeface="Calibri" pitchFamily="34" charset="-120"/>
              </a:rPr>
              <a:t>Margin of Safety</a:t>
            </a:r>
            <a:endParaRPr lang="en-US" sz="950" dirty="0"/>
          </a:p>
        </p:txBody>
      </p:sp>
      <p:sp>
        <p:nvSpPr>
          <p:cNvPr id="30" name="Text 28"/>
          <p:cNvSpPr/>
          <p:nvPr/>
        </p:nvSpPr>
        <p:spPr>
          <a:xfrm>
            <a:off x="3931920" y="3968496"/>
            <a:ext cx="1645920" cy="274320"/>
          </a:xfrm>
          <a:prstGeom prst="rect">
            <a:avLst/>
          </a:prstGeom>
          <a:noFill/>
          <a:ln/>
        </p:spPr>
        <p:txBody>
          <a:bodyPr wrap="square" lIns="0" tIns="0" rIns="0" bIns="0" rtlCol="0" anchor="ctr"/>
          <a:lstStyle/>
          <a:p>
            <a:pPr marL="0" indent="0" algn="r">
              <a:buNone/>
            </a:pPr>
            <a:r>
              <a:rPr lang="en-US" sz="1100" b="1" dirty="0">
                <a:solidFill>
                  <a:srgbClr val="2A9D8F"/>
                </a:solidFill>
                <a:latin typeface="Georgia" pitchFamily="34" charset="0"/>
                <a:ea typeface="Georgia" pitchFamily="34" charset="-122"/>
                <a:cs typeface="Georgia" pitchFamily="34" charset="-120"/>
              </a:rPr>
              <a:t>25%</a:t>
            </a:r>
            <a:endParaRPr lang="en-US" sz="1100" dirty="0"/>
          </a:p>
        </p:txBody>
      </p:sp>
      <p:sp>
        <p:nvSpPr>
          <p:cNvPr id="31" name="Text 29"/>
          <p:cNvSpPr/>
          <p:nvPr/>
        </p:nvSpPr>
        <p:spPr>
          <a:xfrm>
            <a:off x="731520" y="4343400"/>
            <a:ext cx="4937760" cy="411480"/>
          </a:xfrm>
          <a:prstGeom prst="rect">
            <a:avLst/>
          </a:prstGeom>
          <a:noFill/>
          <a:ln/>
        </p:spPr>
        <p:txBody>
          <a:bodyPr wrap="square" lIns="0" tIns="0" rIns="0" bIns="0" rtlCol="0" anchor="ctr"/>
          <a:lstStyle/>
          <a:p>
            <a:pPr marL="0" indent="0">
              <a:buNone/>
            </a:pPr>
            <a:r>
              <a:rPr lang="en-US" sz="800" b="1" dirty="0">
                <a:solidFill>
                  <a:srgbClr val="1A2332"/>
                </a:solidFill>
                <a:latin typeface="Calibri" pitchFamily="34" charset="0"/>
                <a:ea typeface="Calibri" pitchFamily="34" charset="-122"/>
                <a:cs typeface="Calibri" pitchFamily="34" charset="-120"/>
              </a:rPr>
              <a:t>Note: </a:t>
            </a:r>
            <a:r>
              <a:rPr lang="en-US" sz="800" dirty="0">
                <a:solidFill>
                  <a:srgbClr val="555555"/>
                </a:solidFill>
                <a:latin typeface="Calibri" pitchFamily="34" charset="0"/>
                <a:ea typeface="Calibri" pitchFamily="34" charset="-122"/>
                <a:cs typeface="Calibri" pitchFamily="34" charset="-120"/>
              </a:rPr>
              <a:t>We use Owner Earnings (Buffett method) rather than reported FCF because Amazon's FCF ($11.2B) is temporarily depressed by growth CapEx. Maintenance CapEx is estimated at ~$78B (existing infrastructure replacement); growth CapEx (~$54B) is treated as investment.</a:t>
            </a:r>
            <a:endParaRPr lang="en-US" sz="800" dirty="0"/>
          </a:p>
        </p:txBody>
      </p:sp>
      <p:sp>
        <p:nvSpPr>
          <p:cNvPr id="32" name="Shape 30"/>
          <p:cNvSpPr/>
          <p:nvPr/>
        </p:nvSpPr>
        <p:spPr>
          <a:xfrm>
            <a:off x="6126480" y="1051560"/>
            <a:ext cx="5513832" cy="1828800"/>
          </a:xfrm>
          <a:prstGeom prst="rect">
            <a:avLst/>
          </a:prstGeom>
          <a:solidFill>
            <a:srgbClr val="1A2332"/>
          </a:solidFill>
          <a:ln/>
          <a:effectLst>
            <a:outerShdw blurRad="76200" dist="25400" dir="16200000" algn="bl" rotWithShape="0">
              <a:srgbClr val="000000">
                <a:alpha val="12000"/>
              </a:srgbClr>
            </a:outerShdw>
          </a:effectLst>
        </p:spPr>
        <p:txBody>
          <a:bodyPr/>
          <a:lstStyle/>
          <a:p>
            <a:endParaRPr lang="en-US"/>
          </a:p>
        </p:txBody>
      </p:sp>
      <p:sp>
        <p:nvSpPr>
          <p:cNvPr id="33" name="Text 31"/>
          <p:cNvSpPr/>
          <p:nvPr/>
        </p:nvSpPr>
        <p:spPr>
          <a:xfrm>
            <a:off x="6309360" y="1143000"/>
            <a:ext cx="5148072" cy="274320"/>
          </a:xfrm>
          <a:prstGeom prst="rect">
            <a:avLst/>
          </a:prstGeom>
          <a:noFill/>
          <a:ln/>
        </p:spPr>
        <p:txBody>
          <a:bodyPr wrap="square" lIns="0" tIns="0" rIns="0" bIns="0" rtlCol="0" anchor="ctr"/>
          <a:lstStyle/>
          <a:p>
            <a:pPr marL="0" indent="0" algn="ctr">
              <a:buNone/>
            </a:pPr>
            <a:r>
              <a:rPr lang="en-US" sz="1200" b="1" dirty="0">
                <a:solidFill>
                  <a:srgbClr val="FF9900"/>
                </a:solidFill>
                <a:latin typeface="Georgia" pitchFamily="34" charset="0"/>
                <a:ea typeface="Georgia" pitchFamily="34" charset="-122"/>
                <a:cs typeface="Georgia" pitchFamily="34" charset="-120"/>
              </a:rPr>
              <a:t>INTRINSIC VALUE</a:t>
            </a:r>
            <a:endParaRPr lang="en-US" sz="1200" dirty="0"/>
          </a:p>
        </p:txBody>
      </p:sp>
      <p:sp>
        <p:nvSpPr>
          <p:cNvPr id="34" name="Text 32"/>
          <p:cNvSpPr/>
          <p:nvPr/>
        </p:nvSpPr>
        <p:spPr>
          <a:xfrm>
            <a:off x="6309360" y="1463040"/>
            <a:ext cx="5148072" cy="502920"/>
          </a:xfrm>
          <a:prstGeom prst="rect">
            <a:avLst/>
          </a:prstGeom>
          <a:noFill/>
          <a:ln/>
        </p:spPr>
        <p:txBody>
          <a:bodyPr wrap="square" lIns="0" tIns="0" rIns="0" bIns="0" rtlCol="0" anchor="ctr"/>
          <a:lstStyle/>
          <a:p>
            <a:pPr marL="0" indent="0" algn="ctr">
              <a:buNone/>
            </a:pPr>
            <a:r>
              <a:rPr lang="en-US" sz="3600" b="1" dirty="0">
                <a:solidFill>
                  <a:srgbClr val="FFFFFF"/>
                </a:solidFill>
                <a:latin typeface="Georgia" pitchFamily="34" charset="0"/>
                <a:ea typeface="Georgia" pitchFamily="34" charset="-122"/>
                <a:cs typeface="Georgia" pitchFamily="34" charset="-120"/>
              </a:rPr>
              <a:t>$195 / share</a:t>
            </a:r>
            <a:endParaRPr lang="en-US" sz="3600" dirty="0"/>
          </a:p>
        </p:txBody>
      </p:sp>
      <p:sp>
        <p:nvSpPr>
          <p:cNvPr id="35" name="Text 33"/>
          <p:cNvSpPr/>
          <p:nvPr/>
        </p:nvSpPr>
        <p:spPr>
          <a:xfrm>
            <a:off x="6309360" y="2011680"/>
            <a:ext cx="5148072" cy="320040"/>
          </a:xfrm>
          <a:prstGeom prst="rect">
            <a:avLst/>
          </a:prstGeom>
          <a:noFill/>
          <a:ln/>
        </p:spPr>
        <p:txBody>
          <a:bodyPr wrap="square" lIns="0" tIns="0" rIns="0" bIns="0" rtlCol="0" anchor="ctr"/>
          <a:lstStyle/>
          <a:p>
            <a:pPr marL="0" indent="0" algn="ctr">
              <a:buNone/>
            </a:pPr>
            <a:r>
              <a:rPr lang="en-US" sz="1400" b="1" dirty="0">
                <a:solidFill>
                  <a:srgbClr val="FF9900"/>
                </a:solidFill>
                <a:latin typeface="Georgia" pitchFamily="34" charset="0"/>
                <a:ea typeface="Georgia" pitchFamily="34" charset="-122"/>
                <a:cs typeface="Georgia" pitchFamily="34" charset="-120"/>
              </a:rPr>
              <a:t>With 25% Margin of Safety:  $146 / share</a:t>
            </a:r>
            <a:endParaRPr lang="en-US" sz="1400" dirty="0"/>
          </a:p>
        </p:txBody>
      </p:sp>
      <p:sp>
        <p:nvSpPr>
          <p:cNvPr id="36" name="Text 34"/>
          <p:cNvSpPr/>
          <p:nvPr/>
        </p:nvSpPr>
        <p:spPr>
          <a:xfrm>
            <a:off x="6309360" y="2423160"/>
            <a:ext cx="5148072" cy="274320"/>
          </a:xfrm>
          <a:prstGeom prst="rect">
            <a:avLst/>
          </a:prstGeom>
          <a:noFill/>
          <a:ln/>
        </p:spPr>
        <p:txBody>
          <a:bodyPr wrap="square" lIns="0" tIns="0" rIns="0" bIns="0" rtlCol="0" anchor="ctr"/>
          <a:lstStyle/>
          <a:p>
            <a:pPr marL="0" indent="0" algn="ctr">
              <a:buNone/>
            </a:pPr>
            <a:r>
              <a:rPr lang="en-US" sz="1100" b="1" dirty="0">
                <a:solidFill>
                  <a:srgbClr val="C44E52"/>
                </a:solidFill>
                <a:latin typeface="Calibri" pitchFamily="34" charset="0"/>
                <a:ea typeface="Calibri" pitchFamily="34" charset="-122"/>
                <a:cs typeface="Calibri" pitchFamily="34" charset="-120"/>
              </a:rPr>
              <a:t>Current Price ~$210 = 8% ABOVE intrinsic value</a:t>
            </a:r>
            <a:endParaRPr lang="en-US" sz="1100" dirty="0"/>
          </a:p>
        </p:txBody>
      </p:sp>
      <p:sp>
        <p:nvSpPr>
          <p:cNvPr id="37" name="Shape 35"/>
          <p:cNvSpPr/>
          <p:nvPr/>
        </p:nvSpPr>
        <p:spPr>
          <a:xfrm>
            <a:off x="6126480" y="3063240"/>
            <a:ext cx="5513832" cy="2103120"/>
          </a:xfrm>
          <a:prstGeom prst="rect">
            <a:avLst/>
          </a:prstGeom>
          <a:solidFill>
            <a:srgbClr val="FFFFFF"/>
          </a:solidFill>
          <a:ln/>
          <a:effectLst>
            <a:outerShdw blurRad="76200" dist="25400" dir="16200000" algn="bl" rotWithShape="0">
              <a:srgbClr val="000000">
                <a:alpha val="12000"/>
              </a:srgbClr>
            </a:outerShdw>
          </a:effectLst>
        </p:spPr>
        <p:txBody>
          <a:bodyPr/>
          <a:lstStyle/>
          <a:p>
            <a:endParaRPr lang="en-US"/>
          </a:p>
        </p:txBody>
      </p:sp>
      <p:sp>
        <p:nvSpPr>
          <p:cNvPr id="38" name="Text 36"/>
          <p:cNvSpPr/>
          <p:nvPr/>
        </p:nvSpPr>
        <p:spPr>
          <a:xfrm>
            <a:off x="6309360" y="3154680"/>
            <a:ext cx="5148072" cy="274320"/>
          </a:xfrm>
          <a:prstGeom prst="rect">
            <a:avLst/>
          </a:prstGeom>
          <a:noFill/>
          <a:ln/>
        </p:spPr>
        <p:txBody>
          <a:bodyPr wrap="square" lIns="0" tIns="0" rIns="0" bIns="0" rtlCol="0" anchor="ctr"/>
          <a:lstStyle/>
          <a:p>
            <a:pPr marL="0" indent="0" algn="ctr">
              <a:buNone/>
            </a:pPr>
            <a:r>
              <a:rPr lang="en-US" sz="1200" b="1" dirty="0">
                <a:solidFill>
                  <a:srgbClr val="1A2332"/>
                </a:solidFill>
                <a:latin typeface="Georgia" pitchFamily="34" charset="0"/>
                <a:ea typeface="Georgia" pitchFamily="34" charset="-122"/>
                <a:cs typeface="Georgia" pitchFamily="34" charset="-120"/>
              </a:rPr>
              <a:t>SCENARIO MATRIX</a:t>
            </a:r>
            <a:endParaRPr lang="en-US" sz="1200" dirty="0"/>
          </a:p>
        </p:txBody>
      </p:sp>
      <p:sp>
        <p:nvSpPr>
          <p:cNvPr id="39" name="Text 37"/>
          <p:cNvSpPr/>
          <p:nvPr/>
        </p:nvSpPr>
        <p:spPr>
          <a:xfrm>
            <a:off x="6400800" y="3520440"/>
            <a:ext cx="822960" cy="228600"/>
          </a:xfrm>
          <a:prstGeom prst="rect">
            <a:avLst/>
          </a:prstGeom>
          <a:noFill/>
          <a:ln/>
        </p:spPr>
        <p:txBody>
          <a:bodyPr wrap="square" lIns="0" tIns="0" rIns="0" bIns="0" rtlCol="0" anchor="ctr"/>
          <a:lstStyle/>
          <a:p>
            <a:pPr marL="0" indent="0">
              <a:buNone/>
            </a:pPr>
            <a:r>
              <a:rPr lang="en-US" sz="800" b="1" dirty="0">
                <a:solidFill>
                  <a:srgbClr val="1A2332"/>
                </a:solidFill>
                <a:latin typeface="Calibri" pitchFamily="34" charset="0"/>
                <a:ea typeface="Calibri" pitchFamily="34" charset="-122"/>
                <a:cs typeface="Calibri" pitchFamily="34" charset="-120"/>
              </a:rPr>
              <a:t>Scenario</a:t>
            </a:r>
            <a:endParaRPr lang="en-US" sz="800" dirty="0"/>
          </a:p>
        </p:txBody>
      </p:sp>
      <p:sp>
        <p:nvSpPr>
          <p:cNvPr id="40" name="Text 38"/>
          <p:cNvSpPr/>
          <p:nvPr/>
        </p:nvSpPr>
        <p:spPr>
          <a:xfrm>
            <a:off x="7863840" y="3520440"/>
            <a:ext cx="1097280" cy="228600"/>
          </a:xfrm>
          <a:prstGeom prst="rect">
            <a:avLst/>
          </a:prstGeom>
          <a:noFill/>
          <a:ln/>
        </p:spPr>
        <p:txBody>
          <a:bodyPr wrap="square" lIns="0" tIns="0" rIns="0" bIns="0" rtlCol="0" anchor="ctr"/>
          <a:lstStyle/>
          <a:p>
            <a:pPr marL="0" indent="0">
              <a:buNone/>
            </a:pPr>
            <a:r>
              <a:rPr lang="en-US" sz="800" b="1" dirty="0">
                <a:solidFill>
                  <a:srgbClr val="1A2332"/>
                </a:solidFill>
                <a:latin typeface="Calibri" pitchFamily="34" charset="0"/>
                <a:ea typeface="Calibri" pitchFamily="34" charset="-122"/>
                <a:cs typeface="Calibri" pitchFamily="34" charset="-120"/>
              </a:rPr>
              <a:t>OE Gr (1-5/6-10)</a:t>
            </a:r>
            <a:endParaRPr lang="en-US" sz="800" dirty="0"/>
          </a:p>
        </p:txBody>
      </p:sp>
      <p:sp>
        <p:nvSpPr>
          <p:cNvPr id="41" name="Text 39"/>
          <p:cNvSpPr/>
          <p:nvPr/>
        </p:nvSpPr>
        <p:spPr>
          <a:xfrm>
            <a:off x="8961120" y="3520440"/>
            <a:ext cx="822960" cy="228600"/>
          </a:xfrm>
          <a:prstGeom prst="rect">
            <a:avLst/>
          </a:prstGeom>
          <a:noFill/>
          <a:ln/>
        </p:spPr>
        <p:txBody>
          <a:bodyPr wrap="square" lIns="0" tIns="0" rIns="0" bIns="0" rtlCol="0" anchor="ctr"/>
          <a:lstStyle/>
          <a:p>
            <a:pPr marL="0" indent="0">
              <a:buNone/>
            </a:pPr>
            <a:r>
              <a:rPr lang="en-US" sz="800" b="1" dirty="0">
                <a:solidFill>
                  <a:srgbClr val="1A2332"/>
                </a:solidFill>
                <a:latin typeface="Calibri" pitchFamily="34" charset="0"/>
                <a:ea typeface="Calibri" pitchFamily="34" charset="-122"/>
                <a:cs typeface="Calibri" pitchFamily="34" charset="-120"/>
              </a:rPr>
              <a:t>WACC</a:t>
            </a:r>
            <a:endParaRPr lang="en-US" sz="800" dirty="0"/>
          </a:p>
        </p:txBody>
      </p:sp>
      <p:sp>
        <p:nvSpPr>
          <p:cNvPr id="42" name="Text 40"/>
          <p:cNvSpPr/>
          <p:nvPr/>
        </p:nvSpPr>
        <p:spPr>
          <a:xfrm>
            <a:off x="10058400" y="3520440"/>
            <a:ext cx="822960" cy="228600"/>
          </a:xfrm>
          <a:prstGeom prst="rect">
            <a:avLst/>
          </a:prstGeom>
          <a:noFill/>
          <a:ln/>
        </p:spPr>
        <p:txBody>
          <a:bodyPr wrap="square" lIns="0" tIns="0" rIns="0" bIns="0" rtlCol="0" anchor="ctr"/>
          <a:lstStyle/>
          <a:p>
            <a:pPr marL="0" indent="0">
              <a:buNone/>
            </a:pPr>
            <a:r>
              <a:rPr lang="en-US" sz="800" b="1" dirty="0">
                <a:solidFill>
                  <a:srgbClr val="1A2332"/>
                </a:solidFill>
                <a:latin typeface="Calibri" pitchFamily="34" charset="0"/>
                <a:ea typeface="Calibri" pitchFamily="34" charset="-122"/>
                <a:cs typeface="Calibri" pitchFamily="34" charset="-120"/>
              </a:rPr>
              <a:t>IV/Share</a:t>
            </a:r>
            <a:endParaRPr lang="en-US" sz="800" dirty="0"/>
          </a:p>
        </p:txBody>
      </p:sp>
      <p:sp>
        <p:nvSpPr>
          <p:cNvPr id="43" name="Text 41"/>
          <p:cNvSpPr/>
          <p:nvPr/>
        </p:nvSpPr>
        <p:spPr>
          <a:xfrm>
            <a:off x="10972800" y="3520440"/>
            <a:ext cx="822960" cy="228600"/>
          </a:xfrm>
          <a:prstGeom prst="rect">
            <a:avLst/>
          </a:prstGeom>
          <a:noFill/>
          <a:ln/>
        </p:spPr>
        <p:txBody>
          <a:bodyPr wrap="square" lIns="0" tIns="0" rIns="0" bIns="0" rtlCol="0" anchor="ctr"/>
          <a:lstStyle/>
          <a:p>
            <a:pPr marL="0" indent="0">
              <a:buNone/>
            </a:pPr>
            <a:r>
              <a:rPr lang="en-US" sz="800" b="1" dirty="0">
                <a:solidFill>
                  <a:srgbClr val="1A2332"/>
                </a:solidFill>
                <a:latin typeface="Calibri" pitchFamily="34" charset="0"/>
                <a:ea typeface="Calibri" pitchFamily="34" charset="-122"/>
                <a:cs typeface="Calibri" pitchFamily="34" charset="-120"/>
              </a:rPr>
              <a:t>w/ 25% MoS</a:t>
            </a:r>
            <a:endParaRPr lang="en-US" sz="800" dirty="0"/>
          </a:p>
        </p:txBody>
      </p:sp>
      <p:sp>
        <p:nvSpPr>
          <p:cNvPr id="44" name="Text 42"/>
          <p:cNvSpPr/>
          <p:nvPr/>
        </p:nvSpPr>
        <p:spPr>
          <a:xfrm>
            <a:off x="6400800" y="3840480"/>
            <a:ext cx="822960" cy="274320"/>
          </a:xfrm>
          <a:prstGeom prst="rect">
            <a:avLst/>
          </a:prstGeom>
          <a:noFill/>
          <a:ln/>
        </p:spPr>
        <p:txBody>
          <a:bodyPr wrap="square" lIns="0" tIns="0" rIns="0" bIns="0" rtlCol="0" anchor="ctr"/>
          <a:lstStyle/>
          <a:p>
            <a:pPr marL="0" indent="0">
              <a:buNone/>
            </a:pPr>
            <a:r>
              <a:rPr lang="en-US" sz="1000" b="1" dirty="0">
                <a:solidFill>
                  <a:srgbClr val="C44E52"/>
                </a:solidFill>
                <a:latin typeface="Calibri" pitchFamily="34" charset="0"/>
                <a:ea typeface="Calibri" pitchFamily="34" charset="-122"/>
                <a:cs typeface="Calibri" pitchFamily="34" charset="-120"/>
              </a:rPr>
              <a:t>Bear</a:t>
            </a:r>
            <a:endParaRPr lang="en-US" sz="1000" dirty="0"/>
          </a:p>
        </p:txBody>
      </p:sp>
      <p:sp>
        <p:nvSpPr>
          <p:cNvPr id="45" name="Text 43"/>
          <p:cNvSpPr/>
          <p:nvPr/>
        </p:nvSpPr>
        <p:spPr>
          <a:xfrm>
            <a:off x="7863840" y="3840480"/>
            <a:ext cx="1097280" cy="274320"/>
          </a:xfrm>
          <a:prstGeom prst="rect">
            <a:avLst/>
          </a:prstGeom>
          <a:noFill/>
          <a:ln/>
        </p:spPr>
        <p:txBody>
          <a:bodyPr wrap="square" lIns="0" tIns="0" rIns="0" bIns="0" rtlCol="0" anchor="ctr"/>
          <a:lstStyle/>
          <a:p>
            <a:pPr marL="0" indent="0">
              <a:buNone/>
            </a:pPr>
            <a:r>
              <a:rPr lang="en-US" sz="900" dirty="0">
                <a:solidFill>
                  <a:srgbClr val="555555"/>
                </a:solidFill>
                <a:latin typeface="Calibri" pitchFamily="34" charset="0"/>
                <a:ea typeface="Calibri" pitchFamily="34" charset="-122"/>
                <a:cs typeface="Calibri" pitchFamily="34" charset="-120"/>
              </a:rPr>
              <a:t>10% / 6%</a:t>
            </a:r>
            <a:endParaRPr lang="en-US" sz="900" dirty="0"/>
          </a:p>
        </p:txBody>
      </p:sp>
      <p:sp>
        <p:nvSpPr>
          <p:cNvPr id="46" name="Text 44"/>
          <p:cNvSpPr/>
          <p:nvPr/>
        </p:nvSpPr>
        <p:spPr>
          <a:xfrm>
            <a:off x="8961120" y="3840480"/>
            <a:ext cx="822960" cy="274320"/>
          </a:xfrm>
          <a:prstGeom prst="rect">
            <a:avLst/>
          </a:prstGeom>
          <a:noFill/>
          <a:ln/>
        </p:spPr>
        <p:txBody>
          <a:bodyPr wrap="square" lIns="0" tIns="0" rIns="0" bIns="0" rtlCol="0" anchor="ctr"/>
          <a:lstStyle/>
          <a:p>
            <a:pPr marL="0" indent="0">
              <a:buNone/>
            </a:pPr>
            <a:r>
              <a:rPr lang="en-US" sz="900" dirty="0">
                <a:solidFill>
                  <a:srgbClr val="555555"/>
                </a:solidFill>
                <a:latin typeface="Calibri" pitchFamily="34" charset="0"/>
                <a:ea typeface="Calibri" pitchFamily="34" charset="-122"/>
                <a:cs typeface="Calibri" pitchFamily="34" charset="-120"/>
              </a:rPr>
              <a:t>11%</a:t>
            </a:r>
            <a:endParaRPr lang="en-US" sz="900" dirty="0"/>
          </a:p>
        </p:txBody>
      </p:sp>
      <p:sp>
        <p:nvSpPr>
          <p:cNvPr id="47" name="Text 45"/>
          <p:cNvSpPr/>
          <p:nvPr/>
        </p:nvSpPr>
        <p:spPr>
          <a:xfrm>
            <a:off x="10058400" y="3840480"/>
            <a:ext cx="822960" cy="274320"/>
          </a:xfrm>
          <a:prstGeom prst="rect">
            <a:avLst/>
          </a:prstGeom>
          <a:noFill/>
          <a:ln/>
        </p:spPr>
        <p:txBody>
          <a:bodyPr wrap="square" lIns="0" tIns="0" rIns="0" bIns="0" rtlCol="0" anchor="ctr"/>
          <a:lstStyle/>
          <a:p>
            <a:pPr marL="0" indent="0">
              <a:buNone/>
            </a:pPr>
            <a:r>
              <a:rPr lang="en-US" sz="1100" b="1" dirty="0">
                <a:solidFill>
                  <a:srgbClr val="C44E52"/>
                </a:solidFill>
                <a:latin typeface="Georgia" pitchFamily="34" charset="0"/>
                <a:ea typeface="Georgia" pitchFamily="34" charset="-122"/>
                <a:cs typeface="Georgia" pitchFamily="34" charset="-120"/>
              </a:rPr>
              <a:t>$135</a:t>
            </a:r>
            <a:endParaRPr lang="en-US" sz="1100" dirty="0"/>
          </a:p>
        </p:txBody>
      </p:sp>
      <p:sp>
        <p:nvSpPr>
          <p:cNvPr id="48" name="Text 46"/>
          <p:cNvSpPr/>
          <p:nvPr/>
        </p:nvSpPr>
        <p:spPr>
          <a:xfrm>
            <a:off x="10972800" y="3840480"/>
            <a:ext cx="822960" cy="274320"/>
          </a:xfrm>
          <a:prstGeom prst="rect">
            <a:avLst/>
          </a:prstGeom>
          <a:noFill/>
          <a:ln/>
        </p:spPr>
        <p:txBody>
          <a:bodyPr wrap="square" lIns="0" tIns="0" rIns="0" bIns="0" rtlCol="0" anchor="ctr"/>
          <a:lstStyle/>
          <a:p>
            <a:pPr marL="0" indent="0">
              <a:buNone/>
            </a:pPr>
            <a:r>
              <a:rPr lang="en-US" sz="1100" b="1" dirty="0">
                <a:solidFill>
                  <a:srgbClr val="C44E52"/>
                </a:solidFill>
                <a:latin typeface="Georgia" pitchFamily="34" charset="0"/>
                <a:ea typeface="Georgia" pitchFamily="34" charset="-122"/>
                <a:cs typeface="Georgia" pitchFamily="34" charset="-120"/>
              </a:rPr>
              <a:t>$101</a:t>
            </a:r>
            <a:endParaRPr lang="en-US" sz="1100" dirty="0"/>
          </a:p>
        </p:txBody>
      </p:sp>
      <p:sp>
        <p:nvSpPr>
          <p:cNvPr id="49" name="Text 47"/>
          <p:cNvSpPr/>
          <p:nvPr/>
        </p:nvSpPr>
        <p:spPr>
          <a:xfrm>
            <a:off x="6400800" y="4206240"/>
            <a:ext cx="822960" cy="274320"/>
          </a:xfrm>
          <a:prstGeom prst="rect">
            <a:avLst/>
          </a:prstGeom>
          <a:noFill/>
          <a:ln/>
        </p:spPr>
        <p:txBody>
          <a:bodyPr wrap="square" lIns="0" tIns="0" rIns="0" bIns="0" rtlCol="0" anchor="ctr"/>
          <a:lstStyle/>
          <a:p>
            <a:pPr marL="0" indent="0">
              <a:buNone/>
            </a:pPr>
            <a:r>
              <a:rPr lang="en-US" sz="1000" b="1" dirty="0">
                <a:solidFill>
                  <a:srgbClr val="FF9900"/>
                </a:solidFill>
                <a:latin typeface="Calibri" pitchFamily="34" charset="0"/>
                <a:ea typeface="Calibri" pitchFamily="34" charset="-122"/>
                <a:cs typeface="Calibri" pitchFamily="34" charset="-120"/>
              </a:rPr>
              <a:t>Base</a:t>
            </a:r>
            <a:endParaRPr lang="en-US" sz="1000" dirty="0"/>
          </a:p>
        </p:txBody>
      </p:sp>
      <p:sp>
        <p:nvSpPr>
          <p:cNvPr id="50" name="Text 48"/>
          <p:cNvSpPr/>
          <p:nvPr/>
        </p:nvSpPr>
        <p:spPr>
          <a:xfrm>
            <a:off x="7863840" y="4206240"/>
            <a:ext cx="1097280" cy="274320"/>
          </a:xfrm>
          <a:prstGeom prst="rect">
            <a:avLst/>
          </a:prstGeom>
          <a:noFill/>
          <a:ln/>
        </p:spPr>
        <p:txBody>
          <a:bodyPr wrap="square" lIns="0" tIns="0" rIns="0" bIns="0" rtlCol="0" anchor="ctr"/>
          <a:lstStyle/>
          <a:p>
            <a:pPr marL="0" indent="0">
              <a:buNone/>
            </a:pPr>
            <a:r>
              <a:rPr lang="en-US" sz="900" dirty="0">
                <a:solidFill>
                  <a:srgbClr val="555555"/>
                </a:solidFill>
                <a:latin typeface="Calibri" pitchFamily="34" charset="0"/>
                <a:ea typeface="Calibri" pitchFamily="34" charset="-122"/>
                <a:cs typeface="Calibri" pitchFamily="34" charset="-120"/>
              </a:rPr>
              <a:t>15% / 10%</a:t>
            </a:r>
            <a:endParaRPr lang="en-US" sz="900" dirty="0"/>
          </a:p>
        </p:txBody>
      </p:sp>
      <p:sp>
        <p:nvSpPr>
          <p:cNvPr id="51" name="Text 49"/>
          <p:cNvSpPr/>
          <p:nvPr/>
        </p:nvSpPr>
        <p:spPr>
          <a:xfrm>
            <a:off x="8961120" y="4206240"/>
            <a:ext cx="822960" cy="274320"/>
          </a:xfrm>
          <a:prstGeom prst="rect">
            <a:avLst/>
          </a:prstGeom>
          <a:noFill/>
          <a:ln/>
        </p:spPr>
        <p:txBody>
          <a:bodyPr wrap="square" lIns="0" tIns="0" rIns="0" bIns="0" rtlCol="0" anchor="ctr"/>
          <a:lstStyle/>
          <a:p>
            <a:pPr marL="0" indent="0">
              <a:buNone/>
            </a:pPr>
            <a:r>
              <a:rPr lang="en-US" sz="900" dirty="0">
                <a:solidFill>
                  <a:srgbClr val="555555"/>
                </a:solidFill>
                <a:latin typeface="Calibri" pitchFamily="34" charset="0"/>
                <a:ea typeface="Calibri" pitchFamily="34" charset="-122"/>
                <a:cs typeface="Calibri" pitchFamily="34" charset="-120"/>
              </a:rPr>
              <a:t>10%</a:t>
            </a:r>
            <a:endParaRPr lang="en-US" sz="900" dirty="0"/>
          </a:p>
        </p:txBody>
      </p:sp>
      <p:sp>
        <p:nvSpPr>
          <p:cNvPr id="52" name="Text 50"/>
          <p:cNvSpPr/>
          <p:nvPr/>
        </p:nvSpPr>
        <p:spPr>
          <a:xfrm>
            <a:off x="10058400" y="4206240"/>
            <a:ext cx="822960" cy="274320"/>
          </a:xfrm>
          <a:prstGeom prst="rect">
            <a:avLst/>
          </a:prstGeom>
          <a:noFill/>
          <a:ln/>
        </p:spPr>
        <p:txBody>
          <a:bodyPr wrap="square" lIns="0" tIns="0" rIns="0" bIns="0" rtlCol="0" anchor="ctr"/>
          <a:lstStyle/>
          <a:p>
            <a:pPr marL="0" indent="0">
              <a:buNone/>
            </a:pPr>
            <a:r>
              <a:rPr lang="en-US" sz="1100" b="1" dirty="0">
                <a:solidFill>
                  <a:srgbClr val="FF9900"/>
                </a:solidFill>
                <a:latin typeface="Georgia" pitchFamily="34" charset="0"/>
                <a:ea typeface="Georgia" pitchFamily="34" charset="-122"/>
                <a:cs typeface="Georgia" pitchFamily="34" charset="-120"/>
              </a:rPr>
              <a:t>$195</a:t>
            </a:r>
            <a:endParaRPr lang="en-US" sz="1100" dirty="0"/>
          </a:p>
        </p:txBody>
      </p:sp>
      <p:sp>
        <p:nvSpPr>
          <p:cNvPr id="53" name="Text 51"/>
          <p:cNvSpPr/>
          <p:nvPr/>
        </p:nvSpPr>
        <p:spPr>
          <a:xfrm>
            <a:off x="10972800" y="4206240"/>
            <a:ext cx="822960" cy="274320"/>
          </a:xfrm>
          <a:prstGeom prst="rect">
            <a:avLst/>
          </a:prstGeom>
          <a:noFill/>
          <a:ln/>
        </p:spPr>
        <p:txBody>
          <a:bodyPr wrap="square" lIns="0" tIns="0" rIns="0" bIns="0" rtlCol="0" anchor="ctr"/>
          <a:lstStyle/>
          <a:p>
            <a:pPr marL="0" indent="0">
              <a:buNone/>
            </a:pPr>
            <a:r>
              <a:rPr lang="en-US" sz="1100" b="1" dirty="0">
                <a:solidFill>
                  <a:srgbClr val="FF9900"/>
                </a:solidFill>
                <a:latin typeface="Georgia" pitchFamily="34" charset="0"/>
                <a:ea typeface="Georgia" pitchFamily="34" charset="-122"/>
                <a:cs typeface="Georgia" pitchFamily="34" charset="-120"/>
              </a:rPr>
              <a:t>$146</a:t>
            </a:r>
            <a:endParaRPr lang="en-US" sz="1100" dirty="0"/>
          </a:p>
        </p:txBody>
      </p:sp>
      <p:sp>
        <p:nvSpPr>
          <p:cNvPr id="54" name="Text 52"/>
          <p:cNvSpPr/>
          <p:nvPr/>
        </p:nvSpPr>
        <p:spPr>
          <a:xfrm>
            <a:off x="6400800" y="4572000"/>
            <a:ext cx="822960" cy="274320"/>
          </a:xfrm>
          <a:prstGeom prst="rect">
            <a:avLst/>
          </a:prstGeom>
          <a:noFill/>
          <a:ln/>
        </p:spPr>
        <p:txBody>
          <a:bodyPr wrap="square" lIns="0" tIns="0" rIns="0" bIns="0" rtlCol="0" anchor="ctr"/>
          <a:lstStyle/>
          <a:p>
            <a:pPr marL="0" indent="0">
              <a:buNone/>
            </a:pPr>
            <a:r>
              <a:rPr lang="en-US" sz="1000" b="1" dirty="0">
                <a:solidFill>
                  <a:srgbClr val="4CAF50"/>
                </a:solidFill>
                <a:latin typeface="Calibri" pitchFamily="34" charset="0"/>
                <a:ea typeface="Calibri" pitchFamily="34" charset="-122"/>
                <a:cs typeface="Calibri" pitchFamily="34" charset="-120"/>
              </a:rPr>
              <a:t>Bull</a:t>
            </a:r>
            <a:endParaRPr lang="en-US" sz="1000" dirty="0"/>
          </a:p>
        </p:txBody>
      </p:sp>
      <p:sp>
        <p:nvSpPr>
          <p:cNvPr id="55" name="Text 53"/>
          <p:cNvSpPr/>
          <p:nvPr/>
        </p:nvSpPr>
        <p:spPr>
          <a:xfrm>
            <a:off x="7863840" y="4572000"/>
            <a:ext cx="1097280" cy="274320"/>
          </a:xfrm>
          <a:prstGeom prst="rect">
            <a:avLst/>
          </a:prstGeom>
          <a:noFill/>
          <a:ln/>
        </p:spPr>
        <p:txBody>
          <a:bodyPr wrap="square" lIns="0" tIns="0" rIns="0" bIns="0" rtlCol="0" anchor="ctr"/>
          <a:lstStyle/>
          <a:p>
            <a:pPr marL="0" indent="0">
              <a:buNone/>
            </a:pPr>
            <a:r>
              <a:rPr lang="en-US" sz="900" dirty="0">
                <a:solidFill>
                  <a:srgbClr val="555555"/>
                </a:solidFill>
                <a:latin typeface="Calibri" pitchFamily="34" charset="0"/>
                <a:ea typeface="Calibri" pitchFamily="34" charset="-122"/>
                <a:cs typeface="Calibri" pitchFamily="34" charset="-120"/>
              </a:rPr>
              <a:t>20% / 13%</a:t>
            </a:r>
            <a:endParaRPr lang="en-US" sz="900" dirty="0"/>
          </a:p>
        </p:txBody>
      </p:sp>
      <p:sp>
        <p:nvSpPr>
          <p:cNvPr id="56" name="Text 54"/>
          <p:cNvSpPr/>
          <p:nvPr/>
        </p:nvSpPr>
        <p:spPr>
          <a:xfrm>
            <a:off x="8961120" y="4572000"/>
            <a:ext cx="822960" cy="274320"/>
          </a:xfrm>
          <a:prstGeom prst="rect">
            <a:avLst/>
          </a:prstGeom>
          <a:noFill/>
          <a:ln/>
        </p:spPr>
        <p:txBody>
          <a:bodyPr wrap="square" lIns="0" tIns="0" rIns="0" bIns="0" rtlCol="0" anchor="ctr"/>
          <a:lstStyle/>
          <a:p>
            <a:pPr marL="0" indent="0">
              <a:buNone/>
            </a:pPr>
            <a:r>
              <a:rPr lang="en-US" sz="900" dirty="0">
                <a:solidFill>
                  <a:srgbClr val="555555"/>
                </a:solidFill>
                <a:latin typeface="Calibri" pitchFamily="34" charset="0"/>
                <a:ea typeface="Calibri" pitchFamily="34" charset="-122"/>
                <a:cs typeface="Calibri" pitchFamily="34" charset="-120"/>
              </a:rPr>
              <a:t>9.5%</a:t>
            </a:r>
            <a:endParaRPr lang="en-US" sz="900" dirty="0"/>
          </a:p>
        </p:txBody>
      </p:sp>
      <p:sp>
        <p:nvSpPr>
          <p:cNvPr id="57" name="Text 55"/>
          <p:cNvSpPr/>
          <p:nvPr/>
        </p:nvSpPr>
        <p:spPr>
          <a:xfrm>
            <a:off x="10058400" y="4572000"/>
            <a:ext cx="822960" cy="274320"/>
          </a:xfrm>
          <a:prstGeom prst="rect">
            <a:avLst/>
          </a:prstGeom>
          <a:noFill/>
          <a:ln/>
        </p:spPr>
        <p:txBody>
          <a:bodyPr wrap="square" lIns="0" tIns="0" rIns="0" bIns="0" rtlCol="0" anchor="ctr"/>
          <a:lstStyle/>
          <a:p>
            <a:pPr marL="0" indent="0">
              <a:buNone/>
            </a:pPr>
            <a:r>
              <a:rPr lang="en-US" sz="1100" b="1" dirty="0">
                <a:solidFill>
                  <a:srgbClr val="4CAF50"/>
                </a:solidFill>
                <a:latin typeface="Georgia" pitchFamily="34" charset="0"/>
                <a:ea typeface="Georgia" pitchFamily="34" charset="-122"/>
                <a:cs typeface="Georgia" pitchFamily="34" charset="-120"/>
              </a:rPr>
              <a:t>$290</a:t>
            </a:r>
            <a:endParaRPr lang="en-US" sz="1100" dirty="0"/>
          </a:p>
        </p:txBody>
      </p:sp>
      <p:sp>
        <p:nvSpPr>
          <p:cNvPr id="58" name="Text 56"/>
          <p:cNvSpPr/>
          <p:nvPr/>
        </p:nvSpPr>
        <p:spPr>
          <a:xfrm>
            <a:off x="10972800" y="4572000"/>
            <a:ext cx="822960" cy="274320"/>
          </a:xfrm>
          <a:prstGeom prst="rect">
            <a:avLst/>
          </a:prstGeom>
          <a:noFill/>
          <a:ln/>
        </p:spPr>
        <p:txBody>
          <a:bodyPr wrap="square" lIns="0" tIns="0" rIns="0" bIns="0" rtlCol="0" anchor="ctr"/>
          <a:lstStyle/>
          <a:p>
            <a:pPr marL="0" indent="0">
              <a:buNone/>
            </a:pPr>
            <a:r>
              <a:rPr lang="en-US" sz="1100" b="1" dirty="0">
                <a:solidFill>
                  <a:srgbClr val="4CAF50"/>
                </a:solidFill>
                <a:latin typeface="Georgia" pitchFamily="34" charset="0"/>
                <a:ea typeface="Georgia" pitchFamily="34" charset="-122"/>
                <a:cs typeface="Georgia" pitchFamily="34" charset="-120"/>
              </a:rPr>
              <a:t>$218</a:t>
            </a:r>
            <a:endParaRPr lang="en-US" sz="1100" dirty="0"/>
          </a:p>
        </p:txBody>
      </p:sp>
      <p:sp>
        <p:nvSpPr>
          <p:cNvPr id="59" name="Shape 57"/>
          <p:cNvSpPr/>
          <p:nvPr/>
        </p:nvSpPr>
        <p:spPr>
          <a:xfrm>
            <a:off x="548640" y="5074920"/>
            <a:ext cx="11091672" cy="1005840"/>
          </a:xfrm>
          <a:prstGeom prst="rect">
            <a:avLst/>
          </a:prstGeom>
          <a:solidFill>
            <a:srgbClr val="1A2332"/>
          </a:solidFill>
          <a:ln/>
        </p:spPr>
        <p:txBody>
          <a:bodyPr/>
          <a:lstStyle/>
          <a:p>
            <a:endParaRPr lang="en-US"/>
          </a:p>
        </p:txBody>
      </p:sp>
      <p:sp>
        <p:nvSpPr>
          <p:cNvPr id="60" name="Text 58"/>
          <p:cNvSpPr/>
          <p:nvPr/>
        </p:nvSpPr>
        <p:spPr>
          <a:xfrm>
            <a:off x="731520" y="5120640"/>
            <a:ext cx="10725912" cy="914400"/>
          </a:xfrm>
          <a:prstGeom prst="rect">
            <a:avLst/>
          </a:prstGeom>
          <a:noFill/>
          <a:ln/>
        </p:spPr>
        <p:txBody>
          <a:bodyPr wrap="square" lIns="0" tIns="0" rIns="0" bIns="0" rtlCol="0" anchor="ctr"/>
          <a:lstStyle/>
          <a:p>
            <a:pPr marL="0" indent="0">
              <a:buNone/>
            </a:pPr>
            <a:r>
              <a:rPr lang="en-US" sz="1100" b="1" dirty="0">
                <a:solidFill>
                  <a:srgbClr val="C44E52"/>
                </a:solidFill>
                <a:latin typeface="Calibri" pitchFamily="34" charset="0"/>
                <a:ea typeface="Calibri" pitchFamily="34" charset="-122"/>
                <a:cs typeface="Calibri" pitchFamily="34" charset="-120"/>
              </a:rPr>
              <a:t>VALUATION NOTE: </a:t>
            </a:r>
            <a:r>
              <a:rPr lang="en-US" sz="1000" dirty="0">
                <a:solidFill>
                  <a:srgbClr val="FFFFFF"/>
                </a:solidFill>
                <a:latin typeface="Calibri" pitchFamily="34" charset="0"/>
                <a:ea typeface="Calibri" pitchFamily="34" charset="-122"/>
                <a:cs typeface="Calibri" pitchFamily="34" charset="-120"/>
              </a:rPr>
              <a:t>At ~$210/share, AMZN trades 8% above our base-case intrinsic value but 44% above the margin-of-safety strike price. Amazon is closer to fair value than Google — the stock has already corrected ~19% from its $259 high. Bull case ($290 IV) requires AWS/Advertising margins expanding to 40%+ and CapEx yielding &gt;15% ROIC. Key difference from GOOGL: Amazon's ROIC is lower and more volatile, but the margin expansion trajectory is steeper. </a:t>
            </a:r>
            <a:r>
              <a:rPr lang="en-US" sz="1100" b="1" dirty="0">
                <a:solidFill>
                  <a:srgbClr val="FF9900"/>
                </a:solidFill>
                <a:latin typeface="Calibri" pitchFamily="34" charset="0"/>
                <a:ea typeface="Calibri" pitchFamily="34" charset="-122"/>
                <a:cs typeface="Calibri" pitchFamily="34" charset="-120"/>
              </a:rPr>
              <a:t>GETTING CLOSER. PATIENCE STILL REQUIRED.</a:t>
            </a:r>
            <a:endParaRPr lang="en-US" sz="1100" dirty="0"/>
          </a:p>
        </p:txBody>
      </p:sp>
      <p:sp>
        <p:nvSpPr>
          <p:cNvPr id="61" name="Text 59"/>
          <p:cNvSpPr/>
          <p:nvPr/>
        </p:nvSpPr>
        <p:spPr>
          <a:xfrm>
            <a:off x="457200" y="6537960"/>
            <a:ext cx="11274552" cy="228600"/>
          </a:xfrm>
          <a:prstGeom prst="rect">
            <a:avLst/>
          </a:prstGeom>
          <a:noFill/>
          <a:ln/>
        </p:spPr>
        <p:txBody>
          <a:bodyPr wrap="square" rtlCol="0" anchor="ctr"/>
          <a:lstStyle/>
          <a:p>
            <a:pPr marL="0" indent="0" algn="ctr">
              <a:buNone/>
            </a:pPr>
            <a:r>
              <a:rPr lang="en-US" sz="700" dirty="0">
                <a:solidFill>
                  <a:srgbClr val="999999"/>
                </a:solidFill>
                <a:latin typeface="Calibri" pitchFamily="34" charset="0"/>
                <a:ea typeface="Calibri" pitchFamily="34" charset="-122"/>
                <a:cs typeface="Calibri" pitchFamily="34" charset="-120"/>
              </a:rPr>
              <a:t>DCF model by Claude AI. Owner Earnings methodology per Warren Buffett. Not investment advice.</a:t>
            </a:r>
            <a:endParaRPr lang="en-US" sz="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12188952" cy="54864"/>
          </a:xfrm>
          <a:prstGeom prst="rect">
            <a:avLst/>
          </a:prstGeom>
          <a:solidFill>
            <a:srgbClr val="FF9900"/>
          </a:solidFill>
          <a:ln/>
        </p:spPr>
        <p:txBody>
          <a:bodyPr/>
          <a:lstStyle/>
          <a:p>
            <a:endParaRPr lang="en-US"/>
          </a:p>
        </p:txBody>
      </p:sp>
      <p:sp>
        <p:nvSpPr>
          <p:cNvPr id="3" name="Text 1"/>
          <p:cNvSpPr/>
          <p:nvPr/>
        </p:nvSpPr>
        <p:spPr>
          <a:xfrm>
            <a:off x="731520" y="320040"/>
            <a:ext cx="10725912" cy="502920"/>
          </a:xfrm>
          <a:prstGeom prst="rect">
            <a:avLst/>
          </a:prstGeom>
          <a:noFill/>
          <a:ln/>
        </p:spPr>
        <p:txBody>
          <a:bodyPr wrap="square" rtlCol="0" anchor="ctr"/>
          <a:lstStyle/>
          <a:p>
            <a:pPr marL="0" indent="0">
              <a:buNone/>
            </a:pPr>
            <a:r>
              <a:rPr lang="en-US" sz="2600" b="1" dirty="0">
                <a:solidFill>
                  <a:srgbClr val="1A2332"/>
                </a:solidFill>
                <a:latin typeface="Georgia" pitchFamily="34" charset="0"/>
                <a:ea typeface="Georgia" pitchFamily="34" charset="-122"/>
                <a:cs typeface="Georgia" pitchFamily="34" charset="-120"/>
              </a:rPr>
              <a:t>PORTFOLIO CONTEXT — $1.9M → $20M PLAN</a:t>
            </a:r>
            <a:endParaRPr lang="en-US" sz="2600" dirty="0"/>
          </a:p>
        </p:txBody>
      </p:sp>
      <p:sp>
        <p:nvSpPr>
          <p:cNvPr id="4" name="Shape 2"/>
          <p:cNvSpPr/>
          <p:nvPr/>
        </p:nvSpPr>
        <p:spPr>
          <a:xfrm>
            <a:off x="548640" y="1051560"/>
            <a:ext cx="5486400" cy="2743200"/>
          </a:xfrm>
          <a:prstGeom prst="rect">
            <a:avLst/>
          </a:prstGeom>
          <a:solidFill>
            <a:srgbClr val="FFFFFF"/>
          </a:solidFill>
          <a:ln/>
          <a:effectLst>
            <a:outerShdw blurRad="76200" dist="25400" dir="16200000" algn="bl" rotWithShape="0">
              <a:srgbClr val="000000">
                <a:alpha val="12000"/>
              </a:srgbClr>
            </a:outerShdw>
          </a:effectLst>
        </p:spPr>
        <p:txBody>
          <a:bodyPr/>
          <a:lstStyle/>
          <a:p>
            <a:endParaRPr lang="en-US"/>
          </a:p>
        </p:txBody>
      </p:sp>
      <p:sp>
        <p:nvSpPr>
          <p:cNvPr id="5" name="Text 3"/>
          <p:cNvSpPr/>
          <p:nvPr/>
        </p:nvSpPr>
        <p:spPr>
          <a:xfrm>
            <a:off x="731520" y="1143000"/>
            <a:ext cx="5120640" cy="274320"/>
          </a:xfrm>
          <a:prstGeom prst="rect">
            <a:avLst/>
          </a:prstGeom>
          <a:noFill/>
          <a:ln/>
        </p:spPr>
        <p:txBody>
          <a:bodyPr wrap="square" lIns="0" tIns="0" rIns="0" bIns="0" rtlCol="0" anchor="ctr"/>
          <a:lstStyle/>
          <a:p>
            <a:pPr marL="0" indent="0">
              <a:buNone/>
            </a:pPr>
            <a:r>
              <a:rPr lang="en-US" sz="1200" b="1" dirty="0">
                <a:solidFill>
                  <a:srgbClr val="1A2332"/>
                </a:solidFill>
                <a:latin typeface="Georgia" pitchFamily="34" charset="0"/>
                <a:ea typeface="Georgia" pitchFamily="34" charset="-122"/>
                <a:cs typeface="Georgia" pitchFamily="34" charset="-120"/>
              </a:rPr>
              <a:t>POSITION SIZING &amp; ENTRY STRATEGY</a:t>
            </a:r>
            <a:endParaRPr lang="en-US" sz="1200" dirty="0"/>
          </a:p>
        </p:txBody>
      </p:sp>
      <p:sp>
        <p:nvSpPr>
          <p:cNvPr id="6" name="Text 4"/>
          <p:cNvSpPr/>
          <p:nvPr/>
        </p:nvSpPr>
        <p:spPr>
          <a:xfrm>
            <a:off x="731520" y="1508760"/>
            <a:ext cx="5120640" cy="2148840"/>
          </a:xfrm>
          <a:prstGeom prst="rect">
            <a:avLst/>
          </a:prstGeom>
          <a:noFill/>
          <a:ln/>
        </p:spPr>
        <p:txBody>
          <a:bodyPr wrap="square" lIns="0" tIns="0" rIns="0" bIns="0" rtlCol="0" anchor="ctr"/>
          <a:lstStyle/>
          <a:p>
            <a:pPr marL="0" indent="0">
              <a:lnSpc>
                <a:spcPct val="110000"/>
              </a:lnSpc>
              <a:buNone/>
            </a:pPr>
            <a:r>
              <a:rPr lang="en-US" sz="1000" b="1" dirty="0">
                <a:solidFill>
                  <a:srgbClr val="1A2332"/>
                </a:solidFill>
                <a:latin typeface="Calibri" pitchFamily="34" charset="0"/>
                <a:ea typeface="Calibri" pitchFamily="34" charset="-122"/>
                <a:cs typeface="Calibri" pitchFamily="34" charset="-120"/>
              </a:rPr>
              <a:t>Bucket: </a:t>
            </a:r>
            <a:r>
              <a:rPr lang="en-US" sz="1000" dirty="0">
                <a:solidFill>
                  <a:srgbClr val="222222"/>
                </a:solidFill>
                <a:latin typeface="Calibri" pitchFamily="34" charset="0"/>
                <a:ea typeface="Calibri" pitchFamily="34" charset="-122"/>
                <a:cs typeface="Calibri" pitchFamily="34" charset="-120"/>
              </a:rPr>
              <a:t>Core Forever Holdings (40-year compounder)
</a:t>
            </a:r>
            <a:r>
              <a:rPr lang="en-US" sz="1000" b="1" dirty="0">
                <a:solidFill>
                  <a:srgbClr val="1A2332"/>
                </a:solidFill>
                <a:latin typeface="Calibri" pitchFamily="34" charset="0"/>
                <a:ea typeface="Calibri" pitchFamily="34" charset="-122"/>
                <a:cs typeface="Calibri" pitchFamily="34" charset="-120"/>
              </a:rPr>
              <a:t>Target Allocation: </a:t>
            </a:r>
            <a:r>
              <a:rPr lang="en-US" sz="1000" dirty="0">
                <a:solidFill>
                  <a:srgbClr val="222222"/>
                </a:solidFill>
                <a:latin typeface="Calibri" pitchFamily="34" charset="0"/>
                <a:ea typeface="Calibri" pitchFamily="34" charset="-122"/>
                <a:cs typeface="Calibri" pitchFamily="34" charset="-120"/>
              </a:rPr>
              <a:t>6–10% of portfolio ($114K–$190K at $1.9M)
</a:t>
            </a:r>
            <a:r>
              <a:rPr lang="en-US" sz="1000" b="1" dirty="0">
                <a:solidFill>
                  <a:srgbClr val="1A2332"/>
                </a:solidFill>
                <a:latin typeface="Calibri" pitchFamily="34" charset="0"/>
                <a:ea typeface="Calibri" pitchFamily="34" charset="-122"/>
                <a:cs typeface="Calibri" pitchFamily="34" charset="-120"/>
              </a:rPr>
              <a:t>Entry Strategy: </a:t>
            </a:r>
            <a:r>
              <a:rPr lang="en-US" sz="1000" dirty="0">
                <a:solidFill>
                  <a:srgbClr val="222222"/>
                </a:solidFill>
                <a:latin typeface="Calibri" pitchFamily="34" charset="0"/>
                <a:ea typeface="Calibri" pitchFamily="34" charset="-122"/>
                <a:cs typeface="Calibri" pitchFamily="34" charset="-120"/>
              </a:rPr>
              <a:t>Scale in at multiple price points:
</a:t>
            </a:r>
            <a:r>
              <a:rPr lang="en-US" sz="1000" b="1" dirty="0">
                <a:solidFill>
                  <a:srgbClr val="2A9D8F"/>
                </a:solidFill>
                <a:latin typeface="Calibri" pitchFamily="34" charset="0"/>
                <a:ea typeface="Calibri" pitchFamily="34" charset="-122"/>
                <a:cs typeface="Calibri" pitchFamily="34" charset="-120"/>
              </a:rPr>
              <a:t>  • $195 (intrinsic value): 1/4 position
  • $170 (13% MoS): 1/4 position
</a:t>
            </a:r>
            <a:r>
              <a:rPr lang="en-US" sz="1000" b="1" dirty="0">
                <a:solidFill>
                  <a:srgbClr val="FF9900"/>
                </a:solidFill>
                <a:latin typeface="Calibri" pitchFamily="34" charset="0"/>
                <a:ea typeface="Calibri" pitchFamily="34" charset="-122"/>
                <a:cs typeface="Calibri" pitchFamily="34" charset="-120"/>
              </a:rPr>
              <a:t>  • $146 (25% MoS): 1/4 position — FULL CONVICTION
</a:t>
            </a:r>
            <a:r>
              <a:rPr lang="en-US" sz="1000" b="1" dirty="0">
                <a:solidFill>
                  <a:srgbClr val="4CAF50"/>
                </a:solidFill>
                <a:latin typeface="Calibri" pitchFamily="34" charset="0"/>
                <a:ea typeface="Calibri" pitchFamily="34" charset="-122"/>
                <a:cs typeface="Calibri" pitchFamily="34" charset="-120"/>
              </a:rPr>
              <a:t>  • Panic day (below $130): Deploy remaining 1/4
</a:t>
            </a:r>
            <a:endParaRPr lang="en-US" sz="1000" dirty="0"/>
          </a:p>
          <a:p>
            <a:pPr marL="0" indent="0">
              <a:lnSpc>
                <a:spcPct val="110000"/>
              </a:lnSpc>
              <a:buNone/>
            </a:pPr>
            <a:r>
              <a:rPr lang="en-US" sz="1000" b="1" dirty="0">
                <a:solidFill>
                  <a:srgbClr val="C44E52"/>
                </a:solidFill>
                <a:latin typeface="Calibri" pitchFamily="34" charset="0"/>
                <a:ea typeface="Calibri" pitchFamily="34" charset="-122"/>
                <a:cs typeface="Calibri" pitchFamily="34" charset="-120"/>
              </a:rPr>
              <a:t>At ~$210 today: GETTING CLOSER. Watch for pullback.</a:t>
            </a:r>
            <a:endParaRPr lang="en-US" sz="1000" dirty="0"/>
          </a:p>
        </p:txBody>
      </p:sp>
      <p:sp>
        <p:nvSpPr>
          <p:cNvPr id="7" name="Shape 5"/>
          <p:cNvSpPr/>
          <p:nvPr/>
        </p:nvSpPr>
        <p:spPr>
          <a:xfrm>
            <a:off x="6217920" y="1051560"/>
            <a:ext cx="5422392" cy="2743200"/>
          </a:xfrm>
          <a:prstGeom prst="rect">
            <a:avLst/>
          </a:prstGeom>
          <a:solidFill>
            <a:srgbClr val="FFFFFF"/>
          </a:solidFill>
          <a:ln/>
          <a:effectLst>
            <a:outerShdw blurRad="76200" dist="25400" dir="16200000" algn="bl" rotWithShape="0">
              <a:srgbClr val="000000">
                <a:alpha val="12000"/>
              </a:srgbClr>
            </a:outerShdw>
          </a:effectLst>
        </p:spPr>
        <p:txBody>
          <a:bodyPr/>
          <a:lstStyle/>
          <a:p>
            <a:endParaRPr lang="en-US"/>
          </a:p>
        </p:txBody>
      </p:sp>
      <p:sp>
        <p:nvSpPr>
          <p:cNvPr id="8" name="Text 6"/>
          <p:cNvSpPr/>
          <p:nvPr/>
        </p:nvSpPr>
        <p:spPr>
          <a:xfrm>
            <a:off x="6400800" y="1143000"/>
            <a:ext cx="5056632" cy="274320"/>
          </a:xfrm>
          <a:prstGeom prst="rect">
            <a:avLst/>
          </a:prstGeom>
          <a:noFill/>
          <a:ln/>
        </p:spPr>
        <p:txBody>
          <a:bodyPr wrap="square" lIns="0" tIns="0" rIns="0" bIns="0" rtlCol="0" anchor="ctr"/>
          <a:lstStyle/>
          <a:p>
            <a:pPr marL="0" indent="0">
              <a:buNone/>
            </a:pPr>
            <a:r>
              <a:rPr lang="en-US" sz="1200" b="1" dirty="0">
                <a:solidFill>
                  <a:srgbClr val="1A2332"/>
                </a:solidFill>
                <a:latin typeface="Georgia" pitchFamily="34" charset="0"/>
                <a:ea typeface="Georgia" pitchFamily="34" charset="-122"/>
                <a:cs typeface="Georgia" pitchFamily="34" charset="-120"/>
              </a:rPr>
              <a:t>20-YEAR EPS COMPOUNDING PROJECTION</a:t>
            </a:r>
            <a:endParaRPr lang="en-US" sz="1200" dirty="0"/>
          </a:p>
        </p:txBody>
      </p:sp>
      <p:graphicFrame>
        <p:nvGraphicFramePr>
          <p:cNvPr id="9" name="Chart 0"/>
          <p:cNvGraphicFramePr/>
          <p:nvPr/>
        </p:nvGraphicFramePr>
        <p:xfrm>
          <a:off x="6217920" y="1508760"/>
          <a:ext cx="5422392" cy="2103120"/>
        </p:xfrm>
        <a:graphic>
          <a:graphicData uri="http://schemas.openxmlformats.org/drawingml/2006/chart">
            <c:chart xmlns:c="http://schemas.openxmlformats.org/drawingml/2006/chart" xmlns:r="http://schemas.openxmlformats.org/officeDocument/2006/relationships" r:id="rId3"/>
          </a:graphicData>
        </a:graphic>
      </p:graphicFrame>
      <p:sp>
        <p:nvSpPr>
          <p:cNvPr id="10" name="Shape 7"/>
          <p:cNvSpPr/>
          <p:nvPr/>
        </p:nvSpPr>
        <p:spPr>
          <a:xfrm>
            <a:off x="548640" y="4023360"/>
            <a:ext cx="11091672" cy="2103120"/>
          </a:xfrm>
          <a:prstGeom prst="rect">
            <a:avLst/>
          </a:prstGeom>
          <a:solidFill>
            <a:srgbClr val="1A2332"/>
          </a:solidFill>
          <a:ln/>
        </p:spPr>
        <p:txBody>
          <a:bodyPr/>
          <a:lstStyle/>
          <a:p>
            <a:endParaRPr lang="en-US"/>
          </a:p>
        </p:txBody>
      </p:sp>
      <p:sp>
        <p:nvSpPr>
          <p:cNvPr id="11" name="Text 8"/>
          <p:cNvSpPr/>
          <p:nvPr/>
        </p:nvSpPr>
        <p:spPr>
          <a:xfrm>
            <a:off x="731520" y="4114800"/>
            <a:ext cx="10725912" cy="274320"/>
          </a:xfrm>
          <a:prstGeom prst="rect">
            <a:avLst/>
          </a:prstGeom>
          <a:noFill/>
          <a:ln/>
        </p:spPr>
        <p:txBody>
          <a:bodyPr wrap="square" lIns="0" tIns="0" rIns="0" bIns="0" rtlCol="0" anchor="ctr"/>
          <a:lstStyle/>
          <a:p>
            <a:pPr marL="0" indent="0">
              <a:buNone/>
            </a:pPr>
            <a:r>
              <a:rPr lang="en-US" sz="1400" b="1" dirty="0">
                <a:solidFill>
                  <a:srgbClr val="FF9900"/>
                </a:solidFill>
                <a:latin typeface="Georgia" pitchFamily="34" charset="0"/>
                <a:ea typeface="Georgia" pitchFamily="34" charset="-122"/>
                <a:cs typeface="Georgia" pitchFamily="34" charset="-120"/>
              </a:rPr>
              <a:t>"SKIM THE TOP" INCOME PLAN</a:t>
            </a:r>
            <a:endParaRPr lang="en-US" sz="1400" dirty="0"/>
          </a:p>
        </p:txBody>
      </p:sp>
      <p:sp>
        <p:nvSpPr>
          <p:cNvPr id="12" name="Text 9"/>
          <p:cNvSpPr/>
          <p:nvPr/>
        </p:nvSpPr>
        <p:spPr>
          <a:xfrm>
            <a:off x="731520" y="4434840"/>
            <a:ext cx="10725912" cy="164592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Dividend Yield: 0% — Amazon pays no dividend and has no buyback program
</a:t>
            </a:r>
            <a:r>
              <a:rPr lang="en-US" sz="1000" b="1" dirty="0">
                <a:solidFill>
                  <a:srgbClr val="C44E52"/>
                </a:solidFill>
                <a:latin typeface="Calibri" pitchFamily="34" charset="0"/>
                <a:ea typeface="Calibri" pitchFamily="34" charset="-122"/>
                <a:cs typeface="Calibri" pitchFamily="34" charset="-120"/>
              </a:rPr>
              <a:t>Total Shareholder Yield: 0% — all capital reinvested into growth
</a:t>
            </a:r>
            <a:endParaRPr lang="en-US" sz="1000" dirty="0"/>
          </a:p>
          <a:p>
            <a:pPr marL="0" indent="0">
              <a:buNone/>
            </a:pPr>
            <a:r>
              <a:rPr lang="en-US" sz="1100" b="1" dirty="0">
                <a:solidFill>
                  <a:srgbClr val="FF9900"/>
                </a:solidFill>
                <a:latin typeface="Calibri" pitchFamily="34" charset="0"/>
                <a:ea typeface="Calibri" pitchFamily="34" charset="-122"/>
                <a:cs typeface="Calibri" pitchFamily="34" charset="-120"/>
              </a:rPr>
              <a:t>SKIM STRATEGY: </a:t>
            </a:r>
            <a:endParaRPr lang="en-US" sz="1000" dirty="0"/>
          </a:p>
          <a:p>
            <a:pPr marL="0" indent="0">
              <a:buNone/>
            </a:pPr>
            <a:r>
              <a:rPr lang="en-US" sz="1000" dirty="0">
                <a:solidFill>
                  <a:srgbClr val="FFFFFF"/>
                </a:solidFill>
                <a:latin typeface="Calibri" pitchFamily="34" charset="0"/>
                <a:ea typeface="Calibri" pitchFamily="34" charset="-122"/>
                <a:cs typeface="Calibri" pitchFamily="34" charset="-120"/>
              </a:rPr>
              <a:t>Amazon is the purest growth compounder in the portfolio. Zero income — all appreciation.
• Years 1-10: Let it compound untouched. This is a Roth IRA position.
• Years 10-20: Begin trimming 3-5% annually for lifestyle. At 15% EPS growth, $146 cost basis → potential 8-10x in 20 years.
</a:t>
            </a:r>
            <a:r>
              <a:rPr lang="en-US" sz="1000" dirty="0">
                <a:solidFill>
                  <a:srgbClr val="FF9900"/>
                </a:solidFill>
                <a:latin typeface="Calibri" pitchFamily="34" charset="0"/>
                <a:ea typeface="Calibri" pitchFamily="34" charset="-122"/>
                <a:cs typeface="Calibri" pitchFamily="34" charset="-120"/>
              </a:rPr>
              <a:t>• COMPARE WITH GOOGL: Google pays a small dividend and buys back shares. Amazon does neither.
  For income needs, GOOGL is the better Core Holding. Amazon is the pure growth bet.
</a:t>
            </a:r>
            <a:r>
              <a:rPr lang="en-US" sz="1000" b="1" dirty="0">
                <a:solidFill>
                  <a:srgbClr val="4CAF50"/>
                </a:solidFill>
                <a:latin typeface="Calibri" pitchFamily="34" charset="0"/>
                <a:ea typeface="Calibri" pitchFamily="34" charset="-122"/>
                <a:cs typeface="Calibri" pitchFamily="34" charset="-120"/>
              </a:rPr>
              <a:t>• Vehicle: Roth IRA / Roth 401(k) — tax-free growth is essential since there's zero income.</a:t>
            </a:r>
            <a:endParaRPr lang="en-US" sz="1000" dirty="0"/>
          </a:p>
        </p:txBody>
      </p:sp>
      <p:sp>
        <p:nvSpPr>
          <p:cNvPr id="13" name="Text 10"/>
          <p:cNvSpPr/>
          <p:nvPr/>
        </p:nvSpPr>
        <p:spPr>
          <a:xfrm>
            <a:off x="457200" y="6537960"/>
            <a:ext cx="11274552" cy="228600"/>
          </a:xfrm>
          <a:prstGeom prst="rect">
            <a:avLst/>
          </a:prstGeom>
          <a:noFill/>
          <a:ln/>
        </p:spPr>
        <p:txBody>
          <a:bodyPr wrap="square" rtlCol="0" anchor="ctr"/>
          <a:lstStyle/>
          <a:p>
            <a:pPr marL="0" indent="0" algn="ctr">
              <a:buNone/>
            </a:pPr>
            <a:r>
              <a:rPr lang="en-US" sz="700" dirty="0">
                <a:solidFill>
                  <a:srgbClr val="999999"/>
                </a:solidFill>
                <a:latin typeface="Calibri" pitchFamily="34" charset="0"/>
                <a:ea typeface="Calibri" pitchFamily="34" charset="-122"/>
                <a:cs typeface="Calibri" pitchFamily="34" charset="-120"/>
              </a:rPr>
              <a:t>Projections for illustrative purposes only. Past performance is not indicative of future results.</a:t>
            </a:r>
            <a:endParaRPr lang="en-US" sz="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A2332"/>
        </a:solidFill>
        <a:effectLst/>
      </p:bgPr>
    </p:bg>
    <p:spTree>
      <p:nvGrpSpPr>
        <p:cNvPr id="1" name=""/>
        <p:cNvGrpSpPr/>
        <p:nvPr/>
      </p:nvGrpSpPr>
      <p:grpSpPr>
        <a:xfrm>
          <a:off x="0" y="0"/>
          <a:ext cx="0" cy="0"/>
          <a:chOff x="0" y="0"/>
          <a:chExt cx="0" cy="0"/>
        </a:xfrm>
      </p:grpSpPr>
      <p:sp>
        <p:nvSpPr>
          <p:cNvPr id="2" name="Shape 0"/>
          <p:cNvSpPr/>
          <p:nvPr/>
        </p:nvSpPr>
        <p:spPr>
          <a:xfrm>
            <a:off x="0" y="0"/>
            <a:ext cx="12188952" cy="54864"/>
          </a:xfrm>
          <a:prstGeom prst="rect">
            <a:avLst/>
          </a:prstGeom>
          <a:solidFill>
            <a:srgbClr val="FF9900"/>
          </a:solidFill>
          <a:ln/>
        </p:spPr>
        <p:txBody>
          <a:bodyPr/>
          <a:lstStyle/>
          <a:p>
            <a:endParaRPr lang="en-US"/>
          </a:p>
        </p:txBody>
      </p:sp>
      <p:sp>
        <p:nvSpPr>
          <p:cNvPr id="3" name="Text 1"/>
          <p:cNvSpPr/>
          <p:nvPr/>
        </p:nvSpPr>
        <p:spPr>
          <a:xfrm>
            <a:off x="731520" y="274320"/>
            <a:ext cx="10725912" cy="457200"/>
          </a:xfrm>
          <a:prstGeom prst="rect">
            <a:avLst/>
          </a:prstGeom>
          <a:noFill/>
          <a:ln/>
        </p:spPr>
        <p:txBody>
          <a:bodyPr wrap="square"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OWNER'S DECISION SUMMARY</a:t>
            </a:r>
            <a:endParaRPr lang="en-US" sz="2800" dirty="0"/>
          </a:p>
        </p:txBody>
      </p:sp>
      <p:sp>
        <p:nvSpPr>
          <p:cNvPr id="4" name="Shape 2"/>
          <p:cNvSpPr/>
          <p:nvPr/>
        </p:nvSpPr>
        <p:spPr>
          <a:xfrm>
            <a:off x="457200" y="914400"/>
            <a:ext cx="5440680" cy="2011680"/>
          </a:xfrm>
          <a:prstGeom prst="rect">
            <a:avLst/>
          </a:prstGeom>
          <a:solidFill>
            <a:srgbClr val="0F1820"/>
          </a:solidFill>
          <a:ln/>
        </p:spPr>
        <p:txBody>
          <a:bodyPr/>
          <a:lstStyle/>
          <a:p>
            <a:endParaRPr lang="en-US"/>
          </a:p>
        </p:txBody>
      </p:sp>
      <p:sp>
        <p:nvSpPr>
          <p:cNvPr id="5" name="Text 3"/>
          <p:cNvSpPr/>
          <p:nvPr/>
        </p:nvSpPr>
        <p:spPr>
          <a:xfrm>
            <a:off x="640080" y="960120"/>
            <a:ext cx="5074920" cy="256032"/>
          </a:xfrm>
          <a:prstGeom prst="rect">
            <a:avLst/>
          </a:prstGeom>
          <a:noFill/>
          <a:ln/>
        </p:spPr>
        <p:txBody>
          <a:bodyPr wrap="square" lIns="0" tIns="0" rIns="0" bIns="0" rtlCol="0" anchor="ctr"/>
          <a:lstStyle/>
          <a:p>
            <a:pPr marL="0" indent="0">
              <a:buNone/>
            </a:pPr>
            <a:r>
              <a:rPr lang="en-US" sz="1200" b="1" dirty="0">
                <a:solidFill>
                  <a:srgbClr val="4CAF50"/>
                </a:solidFill>
                <a:latin typeface="Georgia" pitchFamily="34" charset="0"/>
                <a:ea typeface="Georgia" pitchFamily="34" charset="-122"/>
                <a:cs typeface="Georgia" pitchFamily="34" charset="-120"/>
              </a:rPr>
              <a:t>KEY STRENGTHS</a:t>
            </a:r>
            <a:endParaRPr lang="en-US" sz="1200" dirty="0"/>
          </a:p>
        </p:txBody>
      </p:sp>
      <p:sp>
        <p:nvSpPr>
          <p:cNvPr id="6" name="Text 4"/>
          <p:cNvSpPr/>
          <p:nvPr/>
        </p:nvSpPr>
        <p:spPr>
          <a:xfrm>
            <a:off x="640080" y="1280160"/>
            <a:ext cx="5074920" cy="1554480"/>
          </a:xfrm>
          <a:prstGeom prst="rect">
            <a:avLst/>
          </a:prstGeom>
          <a:noFill/>
          <a:ln/>
        </p:spPr>
        <p:txBody>
          <a:bodyPr wrap="square" lIns="0" tIns="0" rIns="0" bIns="0" rtlCol="0" anchor="ctr"/>
          <a:lstStyle/>
          <a:p>
            <a:pPr marL="0" indent="0">
              <a:lnSpc>
                <a:spcPct val="110000"/>
              </a:lnSpc>
              <a:buNone/>
            </a:pPr>
            <a:r>
              <a:rPr lang="en-US" sz="900" dirty="0">
                <a:solidFill>
                  <a:srgbClr val="FFFFFF"/>
                </a:solidFill>
                <a:latin typeface="Calibri" pitchFamily="34" charset="0"/>
                <a:ea typeface="Calibri" pitchFamily="34" charset="-122"/>
                <a:cs typeface="Calibri" pitchFamily="34" charset="-120"/>
              </a:rPr>
              <a:t>• $717B revenue, $80B operating income — widest moat in e-commerce
• AWS: $129B, 35% margins, $244B backlog, 24% growth (fastest in 13 qtrs)
• Advertising: $69B, +22%, high-margin business scaling fast
• Operating margin inflection: 2.4% (2022) → 11.2% (2025)
• Custom chips (Trainium/Graviton) &gt;$10B ARR, reducing NVIDIA dependency
• Rufus AI: $12B incremental annualized sales — AI monetizing already
• Lowest-priced US retailer 9 consecutive years</a:t>
            </a:r>
            <a:endParaRPr lang="en-US" sz="900" dirty="0"/>
          </a:p>
        </p:txBody>
      </p:sp>
      <p:sp>
        <p:nvSpPr>
          <p:cNvPr id="7" name="Shape 5"/>
          <p:cNvSpPr/>
          <p:nvPr/>
        </p:nvSpPr>
        <p:spPr>
          <a:xfrm>
            <a:off x="6199632" y="914400"/>
            <a:ext cx="5440680" cy="2011680"/>
          </a:xfrm>
          <a:prstGeom prst="rect">
            <a:avLst/>
          </a:prstGeom>
          <a:solidFill>
            <a:srgbClr val="0F1820"/>
          </a:solidFill>
          <a:ln/>
        </p:spPr>
        <p:txBody>
          <a:bodyPr/>
          <a:lstStyle/>
          <a:p>
            <a:endParaRPr lang="en-US"/>
          </a:p>
        </p:txBody>
      </p:sp>
      <p:sp>
        <p:nvSpPr>
          <p:cNvPr id="8" name="Text 6"/>
          <p:cNvSpPr/>
          <p:nvPr/>
        </p:nvSpPr>
        <p:spPr>
          <a:xfrm>
            <a:off x="6382512" y="960120"/>
            <a:ext cx="5074920" cy="256032"/>
          </a:xfrm>
          <a:prstGeom prst="rect">
            <a:avLst/>
          </a:prstGeom>
          <a:noFill/>
          <a:ln/>
        </p:spPr>
        <p:txBody>
          <a:bodyPr wrap="square" lIns="0" tIns="0" rIns="0" bIns="0" rtlCol="0" anchor="ctr"/>
          <a:lstStyle/>
          <a:p>
            <a:pPr marL="0" indent="0">
              <a:buNone/>
            </a:pPr>
            <a:r>
              <a:rPr lang="en-US" sz="1200" b="1" dirty="0">
                <a:solidFill>
                  <a:srgbClr val="C44E52"/>
                </a:solidFill>
                <a:latin typeface="Georgia" pitchFamily="34" charset="0"/>
                <a:ea typeface="Georgia" pitchFamily="34" charset="-122"/>
                <a:cs typeface="Georgia" pitchFamily="34" charset="-120"/>
              </a:rPr>
              <a:t>KEY RISKS</a:t>
            </a:r>
            <a:endParaRPr lang="en-US" sz="1200" dirty="0"/>
          </a:p>
        </p:txBody>
      </p:sp>
      <p:sp>
        <p:nvSpPr>
          <p:cNvPr id="9" name="Text 7"/>
          <p:cNvSpPr/>
          <p:nvPr/>
        </p:nvSpPr>
        <p:spPr>
          <a:xfrm>
            <a:off x="6382512" y="1280160"/>
            <a:ext cx="5074920" cy="1554480"/>
          </a:xfrm>
          <a:prstGeom prst="rect">
            <a:avLst/>
          </a:prstGeom>
          <a:noFill/>
          <a:ln/>
        </p:spPr>
        <p:txBody>
          <a:bodyPr wrap="square" lIns="0" tIns="0" rIns="0" bIns="0" rtlCol="0" anchor="ctr"/>
          <a:lstStyle/>
          <a:p>
            <a:pPr marL="0" indent="0">
              <a:lnSpc>
                <a:spcPct val="110000"/>
              </a:lnSpc>
              <a:buNone/>
            </a:pPr>
            <a:r>
              <a:rPr lang="en-US" sz="900" dirty="0">
                <a:solidFill>
                  <a:srgbClr val="FFFFFF"/>
                </a:solidFill>
                <a:latin typeface="Calibri" pitchFamily="34" charset="0"/>
                <a:ea typeface="Calibri" pitchFamily="34" charset="-122"/>
                <a:cs typeface="Calibri" pitchFamily="34" charset="-120"/>
              </a:rPr>
              <a:t>• $200B CapEx in 2026 — FCF will remain compressed
• ROIC (~14%) barely above WACC (~12%) — thin margin for error
• Azure (+39%) and Google Cloud (+48%) growing faster off smaller bases
• Tariff/trade war risk on massive import volumes
• 16,000 layoffs + reorg — execution risk during transition
• No dividends, no buybacks — zero shareholder returns
• Depreciation headwind: $66B in 2025, rising to $80B+</a:t>
            </a:r>
            <a:endParaRPr lang="en-US" sz="900" dirty="0"/>
          </a:p>
        </p:txBody>
      </p:sp>
      <p:sp>
        <p:nvSpPr>
          <p:cNvPr id="10" name="Shape 8"/>
          <p:cNvSpPr/>
          <p:nvPr/>
        </p:nvSpPr>
        <p:spPr>
          <a:xfrm>
            <a:off x="457200" y="3108960"/>
            <a:ext cx="5440680" cy="1645920"/>
          </a:xfrm>
          <a:prstGeom prst="rect">
            <a:avLst/>
          </a:prstGeom>
          <a:solidFill>
            <a:srgbClr val="0F1820"/>
          </a:solidFill>
          <a:ln/>
        </p:spPr>
        <p:txBody>
          <a:bodyPr/>
          <a:lstStyle/>
          <a:p>
            <a:endParaRPr lang="en-US"/>
          </a:p>
        </p:txBody>
      </p:sp>
      <p:sp>
        <p:nvSpPr>
          <p:cNvPr id="11" name="Text 9"/>
          <p:cNvSpPr/>
          <p:nvPr/>
        </p:nvSpPr>
        <p:spPr>
          <a:xfrm>
            <a:off x="640080" y="3154680"/>
            <a:ext cx="5074920" cy="256032"/>
          </a:xfrm>
          <a:prstGeom prst="rect">
            <a:avLst/>
          </a:prstGeom>
          <a:noFill/>
          <a:ln/>
        </p:spPr>
        <p:txBody>
          <a:bodyPr wrap="square" lIns="0" tIns="0" rIns="0" bIns="0" rtlCol="0" anchor="ctr"/>
          <a:lstStyle/>
          <a:p>
            <a:pPr marL="0" indent="0">
              <a:buNone/>
            </a:pPr>
            <a:r>
              <a:rPr lang="en-US" sz="1200" b="1" dirty="0">
                <a:solidFill>
                  <a:srgbClr val="FF9900"/>
                </a:solidFill>
                <a:latin typeface="Georgia" pitchFamily="34" charset="0"/>
                <a:ea typeface="Georgia" pitchFamily="34" charset="-122"/>
                <a:cs typeface="Georgia" pitchFamily="34" charset="-120"/>
              </a:rPr>
              <a:t>WHAT MUST GO RIGHT</a:t>
            </a:r>
            <a:endParaRPr lang="en-US" sz="1200" dirty="0"/>
          </a:p>
        </p:txBody>
      </p:sp>
      <p:sp>
        <p:nvSpPr>
          <p:cNvPr id="12" name="Text 10"/>
          <p:cNvSpPr/>
          <p:nvPr/>
        </p:nvSpPr>
        <p:spPr>
          <a:xfrm>
            <a:off x="640080" y="3493008"/>
            <a:ext cx="5074920" cy="1188720"/>
          </a:xfrm>
          <a:prstGeom prst="rect">
            <a:avLst/>
          </a:prstGeom>
          <a:noFill/>
          <a:ln/>
        </p:spPr>
        <p:txBody>
          <a:bodyPr wrap="square" lIns="0" tIns="0" rIns="0" bIns="0" rtlCol="0" anchor="ctr"/>
          <a:lstStyle/>
          <a:p>
            <a:pPr marL="0" indent="0">
              <a:lnSpc>
                <a:spcPct val="115000"/>
              </a:lnSpc>
              <a:buNone/>
            </a:pPr>
            <a:r>
              <a:rPr lang="en-US" sz="850" dirty="0">
                <a:solidFill>
                  <a:srgbClr val="FFFFFF"/>
                </a:solidFill>
                <a:latin typeface="Calibri" pitchFamily="34" charset="0"/>
                <a:ea typeface="Calibri" pitchFamily="34" charset="-122"/>
                <a:cs typeface="Calibri" pitchFamily="34" charset="-120"/>
              </a:rPr>
              <a:t>1. AWS maintains 20%+ growth and margins expand to 38-40%
2. $200B CapEx yields &gt;15% ROIC within 3-5 years
3. Advertising reaches $100B+ and maintains 40%+ margins
4. E-commerce margins hold 7-8% despite competitive pressure</a:t>
            </a:r>
            <a:endParaRPr lang="en-US" sz="850" dirty="0"/>
          </a:p>
        </p:txBody>
      </p:sp>
      <p:sp>
        <p:nvSpPr>
          <p:cNvPr id="13" name="Shape 11"/>
          <p:cNvSpPr/>
          <p:nvPr/>
        </p:nvSpPr>
        <p:spPr>
          <a:xfrm>
            <a:off x="6199632" y="3108960"/>
            <a:ext cx="5440680" cy="1645920"/>
          </a:xfrm>
          <a:prstGeom prst="rect">
            <a:avLst/>
          </a:prstGeom>
          <a:solidFill>
            <a:srgbClr val="0F1820"/>
          </a:solidFill>
          <a:ln/>
        </p:spPr>
        <p:txBody>
          <a:bodyPr/>
          <a:lstStyle/>
          <a:p>
            <a:endParaRPr lang="en-US"/>
          </a:p>
        </p:txBody>
      </p:sp>
      <p:sp>
        <p:nvSpPr>
          <p:cNvPr id="14" name="Text 12"/>
          <p:cNvSpPr/>
          <p:nvPr/>
        </p:nvSpPr>
        <p:spPr>
          <a:xfrm>
            <a:off x="6382512" y="3154680"/>
            <a:ext cx="5074920" cy="256032"/>
          </a:xfrm>
          <a:prstGeom prst="rect">
            <a:avLst/>
          </a:prstGeom>
          <a:noFill/>
          <a:ln/>
        </p:spPr>
        <p:txBody>
          <a:bodyPr wrap="square" lIns="0" tIns="0" rIns="0" bIns="0" rtlCol="0" anchor="ctr"/>
          <a:lstStyle/>
          <a:p>
            <a:pPr marL="0" indent="0">
              <a:buNone/>
            </a:pPr>
            <a:r>
              <a:rPr lang="en-US" sz="1200" b="1" dirty="0">
                <a:solidFill>
                  <a:srgbClr val="C44E52"/>
                </a:solidFill>
                <a:latin typeface="Georgia" pitchFamily="34" charset="0"/>
                <a:ea typeface="Georgia" pitchFamily="34" charset="-122"/>
                <a:cs typeface="Georgia" pitchFamily="34" charset="-120"/>
              </a:rPr>
              <a:t>CLEAR NO TRIGGERS</a:t>
            </a:r>
            <a:endParaRPr lang="en-US" sz="1200" dirty="0"/>
          </a:p>
        </p:txBody>
      </p:sp>
      <p:sp>
        <p:nvSpPr>
          <p:cNvPr id="15" name="Text 13"/>
          <p:cNvSpPr/>
          <p:nvPr/>
        </p:nvSpPr>
        <p:spPr>
          <a:xfrm>
            <a:off x="6382512" y="3493008"/>
            <a:ext cx="5074920" cy="1188720"/>
          </a:xfrm>
          <a:prstGeom prst="rect">
            <a:avLst/>
          </a:prstGeom>
          <a:noFill/>
          <a:ln/>
        </p:spPr>
        <p:txBody>
          <a:bodyPr wrap="square" lIns="0" tIns="0" rIns="0" bIns="0" rtlCol="0" anchor="ctr"/>
          <a:lstStyle/>
          <a:p>
            <a:pPr marL="0" indent="0">
              <a:lnSpc>
                <a:spcPct val="115000"/>
              </a:lnSpc>
              <a:buNone/>
            </a:pPr>
            <a:r>
              <a:rPr lang="en-US" sz="850" dirty="0">
                <a:solidFill>
                  <a:srgbClr val="FFFFFF"/>
                </a:solidFill>
                <a:latin typeface="Calibri" pitchFamily="34" charset="0"/>
                <a:ea typeface="Calibri" pitchFamily="34" charset="-122"/>
                <a:cs typeface="Calibri" pitchFamily="34" charset="-120"/>
              </a:rPr>
              <a:t>1. AWS growth decelerates below 15% for 2+ consecutive quarters
2. ROIC falls persistently below WACC (~12%)
3. Operating margins reverse trend and compress below 8%
4. Antitrust forced structural separation of AWS from retail</a:t>
            </a:r>
            <a:endParaRPr lang="en-US" sz="850" dirty="0"/>
          </a:p>
        </p:txBody>
      </p:sp>
      <p:sp>
        <p:nvSpPr>
          <p:cNvPr id="16" name="Shape 14"/>
          <p:cNvSpPr/>
          <p:nvPr/>
        </p:nvSpPr>
        <p:spPr>
          <a:xfrm>
            <a:off x="457200" y="4983480"/>
            <a:ext cx="11183112" cy="1188720"/>
          </a:xfrm>
          <a:prstGeom prst="rect">
            <a:avLst/>
          </a:prstGeom>
          <a:solidFill>
            <a:srgbClr val="FF9900"/>
          </a:solidFill>
          <a:ln/>
        </p:spPr>
        <p:txBody>
          <a:bodyPr/>
          <a:lstStyle/>
          <a:p>
            <a:endParaRPr lang="en-US"/>
          </a:p>
        </p:txBody>
      </p:sp>
      <p:sp>
        <p:nvSpPr>
          <p:cNvPr id="17" name="Text 15"/>
          <p:cNvSpPr/>
          <p:nvPr/>
        </p:nvSpPr>
        <p:spPr>
          <a:xfrm>
            <a:off x="640080" y="5029200"/>
            <a:ext cx="10817352" cy="411480"/>
          </a:xfrm>
          <a:prstGeom prst="rect">
            <a:avLst/>
          </a:prstGeom>
          <a:noFill/>
          <a:ln/>
        </p:spPr>
        <p:txBody>
          <a:bodyPr wrap="square" lIns="0" tIns="0" rIns="0" bIns="0" rtlCol="0" anchor="ctr"/>
          <a:lstStyle/>
          <a:p>
            <a:pPr marL="0" indent="0" algn="ctr">
              <a:buNone/>
            </a:pPr>
            <a:r>
              <a:rPr lang="en-US" sz="1700" b="1" dirty="0">
                <a:solidFill>
                  <a:srgbClr val="1A2332"/>
                </a:solidFill>
                <a:latin typeface="Georgia" pitchFamily="34" charset="0"/>
                <a:ea typeface="Georgia" pitchFamily="34" charset="-122"/>
                <a:cs typeface="Georgia" pitchFamily="34" charset="-120"/>
              </a:rPr>
              <a:t>VERDICT: GREAT BUSINESS. CLOSER TO FAIR VALUE. ALMOST A FAT PITCH.</a:t>
            </a:r>
            <a:endParaRPr lang="en-US" sz="1700" dirty="0"/>
          </a:p>
        </p:txBody>
      </p:sp>
      <p:sp>
        <p:nvSpPr>
          <p:cNvPr id="18" name="Text 16"/>
          <p:cNvSpPr/>
          <p:nvPr/>
        </p:nvSpPr>
        <p:spPr>
          <a:xfrm>
            <a:off x="640080" y="5440680"/>
            <a:ext cx="10817352" cy="640080"/>
          </a:xfrm>
          <a:prstGeom prst="rect">
            <a:avLst/>
          </a:prstGeom>
          <a:noFill/>
          <a:ln/>
        </p:spPr>
        <p:txBody>
          <a:bodyPr wrap="square" lIns="0" tIns="0" rIns="0" bIns="0" rtlCol="0" anchor="ctr"/>
          <a:lstStyle/>
          <a:p>
            <a:pPr marL="0" indent="0" algn="ctr">
              <a:buNone/>
            </a:pPr>
            <a:r>
              <a:rPr lang="en-US" sz="1200" b="1" dirty="0">
                <a:solidFill>
                  <a:srgbClr val="1A2332"/>
                </a:solidFill>
                <a:latin typeface="Calibri" pitchFamily="34" charset="0"/>
                <a:ea typeface="Calibri" pitchFamily="34" charset="-122"/>
                <a:cs typeface="Calibri" pitchFamily="34" charset="-120"/>
              </a:rPr>
              <a:t>Set alerts at $195, $170, and $146.  The stock is already 19% off its high.
</a:t>
            </a:r>
            <a:r>
              <a:rPr lang="en-US" sz="1000" i="1" dirty="0">
                <a:solidFill>
                  <a:srgbClr val="0F1820"/>
                </a:solidFill>
                <a:latin typeface="Calibri" pitchFamily="34" charset="0"/>
                <a:ea typeface="Calibri" pitchFamily="34" charset="-122"/>
                <a:cs typeface="Calibri" pitchFamily="34" charset="-120"/>
              </a:rPr>
              <a:t>At $210, you're paying fair value — not Buffett's style. One good recession or tariff scare could give you $146. Be ready.</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A2332"/>
        </a:solidFill>
        <a:effectLst/>
      </p:bgPr>
    </p:bg>
    <p:spTree>
      <p:nvGrpSpPr>
        <p:cNvPr id="1" name=""/>
        <p:cNvGrpSpPr/>
        <p:nvPr/>
      </p:nvGrpSpPr>
      <p:grpSpPr>
        <a:xfrm>
          <a:off x="0" y="0"/>
          <a:ext cx="0" cy="0"/>
          <a:chOff x="0" y="0"/>
          <a:chExt cx="0" cy="0"/>
        </a:xfrm>
      </p:grpSpPr>
      <p:sp>
        <p:nvSpPr>
          <p:cNvPr id="2" name="Shape 0"/>
          <p:cNvSpPr/>
          <p:nvPr/>
        </p:nvSpPr>
        <p:spPr>
          <a:xfrm>
            <a:off x="0" y="0"/>
            <a:ext cx="12188952" cy="54864"/>
          </a:xfrm>
          <a:prstGeom prst="rect">
            <a:avLst/>
          </a:prstGeom>
          <a:solidFill>
            <a:srgbClr val="FF9900"/>
          </a:solidFill>
          <a:ln/>
        </p:spPr>
        <p:txBody>
          <a:bodyPr/>
          <a:lstStyle/>
          <a:p>
            <a:endParaRPr lang="en-US"/>
          </a:p>
        </p:txBody>
      </p:sp>
      <p:sp>
        <p:nvSpPr>
          <p:cNvPr id="3" name="Text 1"/>
          <p:cNvSpPr/>
          <p:nvPr/>
        </p:nvSpPr>
        <p:spPr>
          <a:xfrm>
            <a:off x="731520" y="320040"/>
            <a:ext cx="10725912" cy="502920"/>
          </a:xfrm>
          <a:prstGeom prst="rect">
            <a:avLst/>
          </a:prstGeom>
          <a:noFill/>
          <a:ln/>
        </p:spPr>
        <p:txBody>
          <a:bodyPr wrap="square"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SOURCES &amp; DISCLAIMER</a:t>
            </a:r>
            <a:endParaRPr lang="en-US" sz="2800" dirty="0"/>
          </a:p>
        </p:txBody>
      </p:sp>
      <p:sp>
        <p:nvSpPr>
          <p:cNvPr id="4" name="Text 2"/>
          <p:cNvSpPr/>
          <p:nvPr/>
        </p:nvSpPr>
        <p:spPr>
          <a:xfrm>
            <a:off x="731520" y="1005840"/>
            <a:ext cx="10725912" cy="274320"/>
          </a:xfrm>
          <a:prstGeom prst="rect">
            <a:avLst/>
          </a:prstGeom>
          <a:noFill/>
          <a:ln/>
        </p:spPr>
        <p:txBody>
          <a:bodyPr wrap="square" lIns="0" tIns="0" rIns="0" bIns="0" rtlCol="0" anchor="ctr"/>
          <a:lstStyle/>
          <a:p>
            <a:pPr marL="0" indent="0">
              <a:buNone/>
            </a:pPr>
            <a:r>
              <a:rPr lang="en-US" sz="1400" b="1" dirty="0">
                <a:solidFill>
                  <a:srgbClr val="FF9900"/>
                </a:solidFill>
                <a:latin typeface="Georgia" pitchFamily="34" charset="0"/>
                <a:ea typeface="Georgia" pitchFamily="34" charset="-122"/>
                <a:cs typeface="Georgia" pitchFamily="34" charset="-120"/>
              </a:rPr>
              <a:t>PRIMARY SOURCES</a:t>
            </a:r>
            <a:endParaRPr lang="en-US" sz="1400" dirty="0"/>
          </a:p>
        </p:txBody>
      </p:sp>
      <p:sp>
        <p:nvSpPr>
          <p:cNvPr id="5" name="Text 3"/>
          <p:cNvSpPr/>
          <p:nvPr/>
        </p:nvSpPr>
        <p:spPr>
          <a:xfrm>
            <a:off x="914400" y="1371600"/>
            <a:ext cx="10360152" cy="27432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1. Amazon Q4/FY2025 Earnings Release (Feb 5, 2026) — BusinessWire / ir.aboutamazon.com</a:t>
            </a:r>
            <a:endParaRPr lang="en-US" sz="900" dirty="0"/>
          </a:p>
        </p:txBody>
      </p:sp>
      <p:sp>
        <p:nvSpPr>
          <p:cNvPr id="6" name="Text 4"/>
          <p:cNvSpPr/>
          <p:nvPr/>
        </p:nvSpPr>
        <p:spPr>
          <a:xfrm>
            <a:off x="914400" y="1682496"/>
            <a:ext cx="10360152" cy="27432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2. Amazon Q4 2025 Earnings Call Transcript (Feb 5, 2026) — Motley Fool, CNBC</a:t>
            </a:r>
            <a:endParaRPr lang="en-US" sz="900" dirty="0"/>
          </a:p>
        </p:txBody>
      </p:sp>
      <p:sp>
        <p:nvSpPr>
          <p:cNvPr id="7" name="Text 5"/>
          <p:cNvSpPr/>
          <p:nvPr/>
        </p:nvSpPr>
        <p:spPr>
          <a:xfrm>
            <a:off x="914400" y="1993392"/>
            <a:ext cx="10360152" cy="27432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3. Amazon FY2024 10-K Annual Report — SEC EDGAR</a:t>
            </a:r>
            <a:endParaRPr lang="en-US" sz="900" dirty="0"/>
          </a:p>
        </p:txBody>
      </p:sp>
      <p:sp>
        <p:nvSpPr>
          <p:cNvPr id="8" name="Text 6"/>
          <p:cNvSpPr/>
          <p:nvPr/>
        </p:nvSpPr>
        <p:spPr>
          <a:xfrm>
            <a:off x="914400" y="2304288"/>
            <a:ext cx="10360152" cy="27432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4. Amazon 2024 Annual Report — s2.q4cdn.com/299287126</a:t>
            </a:r>
            <a:endParaRPr lang="en-US" sz="900" dirty="0"/>
          </a:p>
        </p:txBody>
      </p:sp>
      <p:sp>
        <p:nvSpPr>
          <p:cNvPr id="9" name="Text 7"/>
          <p:cNvSpPr/>
          <p:nvPr/>
        </p:nvSpPr>
        <p:spPr>
          <a:xfrm>
            <a:off x="914400" y="2615184"/>
            <a:ext cx="10360152" cy="27432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5. DEF 14A Proxy Statement FY2024 (April 2025) — Executive Compensation</a:t>
            </a:r>
            <a:endParaRPr lang="en-US" sz="900" dirty="0"/>
          </a:p>
        </p:txBody>
      </p:sp>
      <p:sp>
        <p:nvSpPr>
          <p:cNvPr id="10" name="Text 8"/>
          <p:cNvSpPr/>
          <p:nvPr/>
        </p:nvSpPr>
        <p:spPr>
          <a:xfrm>
            <a:off x="914400" y="2926080"/>
            <a:ext cx="10360152" cy="27432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6. Historical 10-K Annual Reports FY2020–FY2023 — SEC EDGAR</a:t>
            </a:r>
            <a:endParaRPr lang="en-US" sz="900" dirty="0"/>
          </a:p>
        </p:txBody>
      </p:sp>
      <p:sp>
        <p:nvSpPr>
          <p:cNvPr id="11" name="Text 9"/>
          <p:cNvSpPr/>
          <p:nvPr/>
        </p:nvSpPr>
        <p:spPr>
          <a:xfrm>
            <a:off x="914400" y="3236976"/>
            <a:ext cx="10360152" cy="27432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7. ROIC Data: GuruFocus, Stock-Analysis-On.net, FinanceCharts, AlphaSpread, MLQ.ai</a:t>
            </a:r>
            <a:endParaRPr lang="en-US" sz="900" dirty="0"/>
          </a:p>
        </p:txBody>
      </p:sp>
      <p:sp>
        <p:nvSpPr>
          <p:cNvPr id="12" name="Text 10"/>
          <p:cNvSpPr/>
          <p:nvPr/>
        </p:nvSpPr>
        <p:spPr>
          <a:xfrm>
            <a:off x="914400" y="3547872"/>
            <a:ext cx="10360152" cy="27432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8. Market Data: Morningstar, StockAnalysis.com, MacroTrends, Yahoo Finance</a:t>
            </a:r>
            <a:endParaRPr lang="en-US" sz="900" dirty="0"/>
          </a:p>
        </p:txBody>
      </p:sp>
      <p:sp>
        <p:nvSpPr>
          <p:cNvPr id="13" name="Text 11"/>
          <p:cNvSpPr/>
          <p:nvPr/>
        </p:nvSpPr>
        <p:spPr>
          <a:xfrm>
            <a:off x="914400" y="3858768"/>
            <a:ext cx="10360152" cy="27432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9. Executive Comp: GeekWire, Salary.com, The Register, Variety</a:t>
            </a:r>
            <a:endParaRPr lang="en-US" sz="900" dirty="0"/>
          </a:p>
        </p:txBody>
      </p:sp>
      <p:sp>
        <p:nvSpPr>
          <p:cNvPr id="14" name="Text 12"/>
          <p:cNvSpPr/>
          <p:nvPr/>
        </p:nvSpPr>
        <p:spPr>
          <a:xfrm>
            <a:off x="914400" y="4169664"/>
            <a:ext cx="10360152" cy="27432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10. Analyst Coverage: Futurum Group, CNBC, Investing.com, IndexBox</a:t>
            </a:r>
            <a:endParaRPr lang="en-US" sz="900" dirty="0"/>
          </a:p>
        </p:txBody>
      </p:sp>
      <p:sp>
        <p:nvSpPr>
          <p:cNvPr id="15" name="Text 13"/>
          <p:cNvSpPr/>
          <p:nvPr/>
        </p:nvSpPr>
        <p:spPr>
          <a:xfrm>
            <a:off x="914400" y="4480560"/>
            <a:ext cx="10360152" cy="274320"/>
          </a:xfrm>
          <a:prstGeom prst="rect">
            <a:avLst/>
          </a:prstGeom>
          <a:noFill/>
          <a:ln/>
        </p:spPr>
        <p:txBody>
          <a:bodyPr wrap="square" lIns="0" tIns="0" rIns="0" bIns="0" rtlCol="0" anchor="ctr"/>
          <a:lstStyle/>
          <a:p>
            <a:pPr marL="0" indent="0">
              <a:buNone/>
            </a:pPr>
            <a:r>
              <a:rPr lang="en-US" sz="900" dirty="0">
                <a:solidFill>
                  <a:srgbClr val="FFFFFF"/>
                </a:solidFill>
                <a:latin typeface="Calibri" pitchFamily="34" charset="0"/>
                <a:ea typeface="Calibri" pitchFamily="34" charset="-122"/>
                <a:cs typeface="Calibri" pitchFamily="34" charset="-120"/>
              </a:rPr>
              <a:t>11. Revenue Data: MacroTrends (historical), Amazon Earnings Releases (quarterly)</a:t>
            </a:r>
            <a:endParaRPr lang="en-US" sz="900" dirty="0"/>
          </a:p>
        </p:txBody>
      </p:sp>
      <p:sp>
        <p:nvSpPr>
          <p:cNvPr id="16" name="Shape 14"/>
          <p:cNvSpPr/>
          <p:nvPr/>
        </p:nvSpPr>
        <p:spPr>
          <a:xfrm>
            <a:off x="731520" y="5120640"/>
            <a:ext cx="10725912" cy="1097280"/>
          </a:xfrm>
          <a:prstGeom prst="rect">
            <a:avLst/>
          </a:prstGeom>
          <a:solidFill>
            <a:srgbClr val="0F1820"/>
          </a:solidFill>
          <a:ln/>
        </p:spPr>
        <p:txBody>
          <a:bodyPr/>
          <a:lstStyle/>
          <a:p>
            <a:endParaRPr lang="en-US"/>
          </a:p>
        </p:txBody>
      </p:sp>
      <p:sp>
        <p:nvSpPr>
          <p:cNvPr id="17" name="Text 15"/>
          <p:cNvSpPr/>
          <p:nvPr/>
        </p:nvSpPr>
        <p:spPr>
          <a:xfrm>
            <a:off x="914400" y="5212080"/>
            <a:ext cx="10360152" cy="914400"/>
          </a:xfrm>
          <a:prstGeom prst="rect">
            <a:avLst/>
          </a:prstGeom>
          <a:noFill/>
          <a:ln/>
        </p:spPr>
        <p:txBody>
          <a:bodyPr wrap="square" lIns="0" tIns="0" rIns="0" bIns="0" rtlCol="0" anchor="ctr"/>
          <a:lstStyle/>
          <a:p>
            <a:pPr marL="0" indent="0">
              <a:buNone/>
            </a:pPr>
            <a:r>
              <a:rPr lang="en-US" sz="900" b="1" dirty="0">
                <a:solidFill>
                  <a:srgbClr val="C44E52"/>
                </a:solidFill>
                <a:latin typeface="Calibri" pitchFamily="34" charset="0"/>
                <a:ea typeface="Calibri" pitchFamily="34" charset="-122"/>
                <a:cs typeface="Calibri" pitchFamily="34" charset="-120"/>
              </a:rPr>
              <a:t>DISCLAIMER: </a:t>
            </a:r>
            <a:r>
              <a:rPr lang="en-US" sz="800" dirty="0">
                <a:solidFill>
                  <a:srgbClr val="999999"/>
                </a:solidFill>
                <a:latin typeface="Calibri" pitchFamily="34" charset="0"/>
                <a:ea typeface="Calibri" pitchFamily="34" charset="-122"/>
                <a:cs typeface="Calibri" pitchFamily="34" charset="-120"/>
              </a:rPr>
              <a:t>This analysis is prepared by Claude AI as an educational research tool and does not constitute investment advice. The analyst is not a licensed financial advisor, broker, or registered investment professional. All financial data is sourced from public SEC filings and third-party financial data providers. Intrinsic value estimates are based on assumptions that may prove incorrect. Owner Earnings methodology involves subjective estimates of maintenance CapEx. Past performance is not indicative of future results. Always consult a qualified financial advisor before making investment decisions. Prepared exclusively for Joe Goodwill / The Goodwill Fund.</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12188952" cy="54864"/>
          </a:xfrm>
          <a:prstGeom prst="rect">
            <a:avLst/>
          </a:prstGeom>
          <a:solidFill>
            <a:srgbClr val="FF9900"/>
          </a:solidFill>
          <a:ln/>
        </p:spPr>
        <p:txBody>
          <a:bodyPr/>
          <a:lstStyle/>
          <a:p>
            <a:endParaRPr lang="en-US"/>
          </a:p>
        </p:txBody>
      </p:sp>
      <p:sp>
        <p:nvSpPr>
          <p:cNvPr id="3" name="Text 1"/>
          <p:cNvSpPr/>
          <p:nvPr/>
        </p:nvSpPr>
        <p:spPr>
          <a:xfrm>
            <a:off x="731520" y="457200"/>
            <a:ext cx="10725912" cy="548640"/>
          </a:xfrm>
          <a:prstGeom prst="rect">
            <a:avLst/>
          </a:prstGeom>
          <a:noFill/>
          <a:ln/>
        </p:spPr>
        <p:txBody>
          <a:bodyPr wrap="square" rtlCol="0" anchor="ctr"/>
          <a:lstStyle/>
          <a:p>
            <a:pPr marL="0" indent="0">
              <a:buNone/>
            </a:pPr>
            <a:r>
              <a:rPr lang="en-US" sz="3200" b="1" dirty="0">
                <a:solidFill>
                  <a:srgbClr val="1A2332"/>
                </a:solidFill>
                <a:latin typeface="Georgia" pitchFamily="34" charset="0"/>
                <a:ea typeface="Georgia" pitchFamily="34" charset="-122"/>
                <a:cs typeface="Georgia" pitchFamily="34" charset="-120"/>
              </a:rPr>
              <a:t>TABLE OF CONTENTS</a:t>
            </a:r>
            <a:endParaRPr lang="en-US" sz="3200" dirty="0"/>
          </a:p>
        </p:txBody>
      </p:sp>
      <p:sp>
        <p:nvSpPr>
          <p:cNvPr id="4" name="Text 2"/>
          <p:cNvSpPr/>
          <p:nvPr/>
        </p:nvSpPr>
        <p:spPr>
          <a:xfrm>
            <a:off x="731520" y="1325880"/>
            <a:ext cx="457200" cy="320040"/>
          </a:xfrm>
          <a:prstGeom prst="rect">
            <a:avLst/>
          </a:prstGeom>
          <a:noFill/>
          <a:ln/>
        </p:spPr>
        <p:txBody>
          <a:bodyPr wrap="square" rtlCol="0" anchor="ctr"/>
          <a:lstStyle/>
          <a:p>
            <a:pPr marL="0" indent="0">
              <a:buNone/>
            </a:pPr>
            <a:r>
              <a:rPr lang="en-US" sz="1400" b="1" dirty="0">
                <a:solidFill>
                  <a:srgbClr val="FF9900"/>
                </a:solidFill>
                <a:latin typeface="Georgia" pitchFamily="34" charset="0"/>
                <a:ea typeface="Georgia" pitchFamily="34" charset="-122"/>
                <a:cs typeface="Georgia" pitchFamily="34" charset="-120"/>
              </a:rPr>
              <a:t>01</a:t>
            </a:r>
            <a:endParaRPr lang="en-US" sz="1400" dirty="0"/>
          </a:p>
        </p:txBody>
      </p:sp>
      <p:sp>
        <p:nvSpPr>
          <p:cNvPr id="5" name="Text 3"/>
          <p:cNvSpPr/>
          <p:nvPr/>
        </p:nvSpPr>
        <p:spPr>
          <a:xfrm>
            <a:off x="1280160" y="1325880"/>
            <a:ext cx="3200400" cy="320040"/>
          </a:xfrm>
          <a:prstGeom prst="rect">
            <a:avLst/>
          </a:prstGeom>
          <a:noFill/>
          <a:ln/>
        </p:spPr>
        <p:txBody>
          <a:bodyPr wrap="square" rtlCol="0" anchor="ctr"/>
          <a:lstStyle/>
          <a:p>
            <a:pPr marL="0" indent="0">
              <a:buNone/>
            </a:pPr>
            <a:r>
              <a:rPr lang="en-US" sz="1300" b="1" dirty="0">
                <a:solidFill>
                  <a:srgbClr val="1A2332"/>
                </a:solidFill>
                <a:latin typeface="Georgia" pitchFamily="34" charset="0"/>
                <a:ea typeface="Georgia" pitchFamily="34" charset="-122"/>
                <a:cs typeface="Georgia" pitchFamily="34" charset="-120"/>
              </a:rPr>
              <a:t>Executive Snapshot</a:t>
            </a:r>
            <a:endParaRPr lang="en-US" sz="1300" dirty="0"/>
          </a:p>
        </p:txBody>
      </p:sp>
      <p:sp>
        <p:nvSpPr>
          <p:cNvPr id="6" name="Text 4"/>
          <p:cNvSpPr/>
          <p:nvPr/>
        </p:nvSpPr>
        <p:spPr>
          <a:xfrm>
            <a:off x="4572000" y="1325880"/>
            <a:ext cx="6858000" cy="320040"/>
          </a:xfrm>
          <a:prstGeom prst="rect">
            <a:avLst/>
          </a:prstGeom>
          <a:noFill/>
          <a:ln/>
        </p:spPr>
        <p:txBody>
          <a:bodyPr wrap="square" rtlCol="0" anchor="ctr"/>
          <a:lstStyle/>
          <a:p>
            <a:pPr marL="0" indent="0">
              <a:buNone/>
            </a:pPr>
            <a:r>
              <a:rPr lang="en-US" sz="1100" dirty="0">
                <a:solidFill>
                  <a:srgbClr val="555555"/>
                </a:solidFill>
                <a:latin typeface="Calibri" pitchFamily="34" charset="0"/>
                <a:ea typeface="Calibri" pitchFamily="34" charset="-122"/>
                <a:cs typeface="Calibri" pitchFamily="34" charset="-120"/>
              </a:rPr>
              <a:t>FY2025 key metrics at a glance</a:t>
            </a:r>
            <a:endParaRPr lang="en-US" sz="1100" dirty="0"/>
          </a:p>
        </p:txBody>
      </p:sp>
      <p:sp>
        <p:nvSpPr>
          <p:cNvPr id="7" name="Text 5"/>
          <p:cNvSpPr/>
          <p:nvPr/>
        </p:nvSpPr>
        <p:spPr>
          <a:xfrm>
            <a:off x="731520" y="1728216"/>
            <a:ext cx="457200" cy="320040"/>
          </a:xfrm>
          <a:prstGeom prst="rect">
            <a:avLst/>
          </a:prstGeom>
          <a:noFill/>
          <a:ln/>
        </p:spPr>
        <p:txBody>
          <a:bodyPr wrap="square" rtlCol="0" anchor="ctr"/>
          <a:lstStyle/>
          <a:p>
            <a:pPr marL="0" indent="0">
              <a:buNone/>
            </a:pPr>
            <a:r>
              <a:rPr lang="en-US" sz="1400" b="1" dirty="0">
                <a:solidFill>
                  <a:srgbClr val="FF9900"/>
                </a:solidFill>
                <a:latin typeface="Georgia" pitchFamily="34" charset="0"/>
                <a:ea typeface="Georgia" pitchFamily="34" charset="-122"/>
                <a:cs typeface="Georgia" pitchFamily="34" charset="-120"/>
              </a:rPr>
              <a:t>02</a:t>
            </a:r>
            <a:endParaRPr lang="en-US" sz="1400" dirty="0"/>
          </a:p>
        </p:txBody>
      </p:sp>
      <p:sp>
        <p:nvSpPr>
          <p:cNvPr id="8" name="Text 6"/>
          <p:cNvSpPr/>
          <p:nvPr/>
        </p:nvSpPr>
        <p:spPr>
          <a:xfrm>
            <a:off x="1280160" y="1728216"/>
            <a:ext cx="3200400" cy="320040"/>
          </a:xfrm>
          <a:prstGeom prst="rect">
            <a:avLst/>
          </a:prstGeom>
          <a:noFill/>
          <a:ln/>
        </p:spPr>
        <p:txBody>
          <a:bodyPr wrap="square" rtlCol="0" anchor="ctr"/>
          <a:lstStyle/>
          <a:p>
            <a:pPr marL="0" indent="0">
              <a:buNone/>
            </a:pPr>
            <a:r>
              <a:rPr lang="en-US" sz="1300" b="1" dirty="0">
                <a:solidFill>
                  <a:srgbClr val="1A2332"/>
                </a:solidFill>
                <a:latin typeface="Georgia" pitchFamily="34" charset="0"/>
                <a:ea typeface="Georgia" pitchFamily="34" charset="-122"/>
                <a:cs typeface="Georgia" pitchFamily="34" charset="-120"/>
              </a:rPr>
              <a:t>Revenue Architecture</a:t>
            </a:r>
            <a:endParaRPr lang="en-US" sz="1300" dirty="0"/>
          </a:p>
        </p:txBody>
      </p:sp>
      <p:sp>
        <p:nvSpPr>
          <p:cNvPr id="9" name="Text 7"/>
          <p:cNvSpPr/>
          <p:nvPr/>
        </p:nvSpPr>
        <p:spPr>
          <a:xfrm>
            <a:off x="4572000" y="1728216"/>
            <a:ext cx="6858000" cy="320040"/>
          </a:xfrm>
          <a:prstGeom prst="rect">
            <a:avLst/>
          </a:prstGeom>
          <a:noFill/>
          <a:ln/>
        </p:spPr>
        <p:txBody>
          <a:bodyPr wrap="square" rtlCol="0" anchor="ctr"/>
          <a:lstStyle/>
          <a:p>
            <a:pPr marL="0" indent="0">
              <a:buNone/>
            </a:pPr>
            <a:r>
              <a:rPr lang="en-US" sz="1100" dirty="0">
                <a:solidFill>
                  <a:srgbClr val="555555"/>
                </a:solidFill>
                <a:latin typeface="Calibri" pitchFamily="34" charset="0"/>
                <a:ea typeface="Calibri" pitchFamily="34" charset="-122"/>
                <a:cs typeface="Calibri" pitchFamily="34" charset="-120"/>
              </a:rPr>
              <a:t>Three engines: Stores, AWS, Advertising</a:t>
            </a:r>
            <a:endParaRPr lang="en-US" sz="1100" dirty="0"/>
          </a:p>
        </p:txBody>
      </p:sp>
      <p:sp>
        <p:nvSpPr>
          <p:cNvPr id="10" name="Text 8"/>
          <p:cNvSpPr/>
          <p:nvPr/>
        </p:nvSpPr>
        <p:spPr>
          <a:xfrm>
            <a:off x="731520" y="2130552"/>
            <a:ext cx="457200" cy="320040"/>
          </a:xfrm>
          <a:prstGeom prst="rect">
            <a:avLst/>
          </a:prstGeom>
          <a:noFill/>
          <a:ln/>
        </p:spPr>
        <p:txBody>
          <a:bodyPr wrap="square" rtlCol="0" anchor="ctr"/>
          <a:lstStyle/>
          <a:p>
            <a:pPr marL="0" indent="0">
              <a:buNone/>
            </a:pPr>
            <a:r>
              <a:rPr lang="en-US" sz="1400" b="1" dirty="0">
                <a:solidFill>
                  <a:srgbClr val="FF9900"/>
                </a:solidFill>
                <a:latin typeface="Georgia" pitchFamily="34" charset="0"/>
                <a:ea typeface="Georgia" pitchFamily="34" charset="-122"/>
                <a:cs typeface="Georgia" pitchFamily="34" charset="-120"/>
              </a:rPr>
              <a:t>03</a:t>
            </a:r>
            <a:endParaRPr lang="en-US" sz="1400" dirty="0"/>
          </a:p>
        </p:txBody>
      </p:sp>
      <p:sp>
        <p:nvSpPr>
          <p:cNvPr id="11" name="Text 9"/>
          <p:cNvSpPr/>
          <p:nvPr/>
        </p:nvSpPr>
        <p:spPr>
          <a:xfrm>
            <a:off x="1280160" y="2130552"/>
            <a:ext cx="3200400" cy="320040"/>
          </a:xfrm>
          <a:prstGeom prst="rect">
            <a:avLst/>
          </a:prstGeom>
          <a:noFill/>
          <a:ln/>
        </p:spPr>
        <p:txBody>
          <a:bodyPr wrap="square" rtlCol="0" anchor="ctr"/>
          <a:lstStyle/>
          <a:p>
            <a:pPr marL="0" indent="0">
              <a:buNone/>
            </a:pPr>
            <a:r>
              <a:rPr lang="en-US" sz="1300" b="1" dirty="0">
                <a:solidFill>
                  <a:srgbClr val="1A2332"/>
                </a:solidFill>
                <a:latin typeface="Georgia" pitchFamily="34" charset="0"/>
                <a:ea typeface="Georgia" pitchFamily="34" charset="-122"/>
                <a:cs typeface="Georgia" pitchFamily="34" charset="-120"/>
              </a:rPr>
              <a:t>5-Year Compounding Machine</a:t>
            </a:r>
            <a:endParaRPr lang="en-US" sz="1300" dirty="0"/>
          </a:p>
        </p:txBody>
      </p:sp>
      <p:sp>
        <p:nvSpPr>
          <p:cNvPr id="12" name="Text 10"/>
          <p:cNvSpPr/>
          <p:nvPr/>
        </p:nvSpPr>
        <p:spPr>
          <a:xfrm>
            <a:off x="4572000" y="2130552"/>
            <a:ext cx="6858000" cy="320040"/>
          </a:xfrm>
          <a:prstGeom prst="rect">
            <a:avLst/>
          </a:prstGeom>
          <a:noFill/>
          <a:ln/>
        </p:spPr>
        <p:txBody>
          <a:bodyPr wrap="square" rtlCol="0" anchor="ctr"/>
          <a:lstStyle/>
          <a:p>
            <a:pPr marL="0" indent="0">
              <a:buNone/>
            </a:pPr>
            <a:r>
              <a:rPr lang="en-US" sz="1100" dirty="0">
                <a:solidFill>
                  <a:srgbClr val="555555"/>
                </a:solidFill>
                <a:latin typeface="Calibri" pitchFamily="34" charset="0"/>
                <a:ea typeface="Calibri" pitchFamily="34" charset="-122"/>
                <a:cs typeface="Calibri" pitchFamily="34" charset="-120"/>
              </a:rPr>
              <a:t>Revenue &amp; earnings CAGR analysis</a:t>
            </a:r>
            <a:endParaRPr lang="en-US" sz="1100" dirty="0"/>
          </a:p>
        </p:txBody>
      </p:sp>
      <p:sp>
        <p:nvSpPr>
          <p:cNvPr id="13" name="Text 11"/>
          <p:cNvSpPr/>
          <p:nvPr/>
        </p:nvSpPr>
        <p:spPr>
          <a:xfrm>
            <a:off x="731520" y="2532888"/>
            <a:ext cx="457200" cy="320040"/>
          </a:xfrm>
          <a:prstGeom prst="rect">
            <a:avLst/>
          </a:prstGeom>
          <a:noFill/>
          <a:ln/>
        </p:spPr>
        <p:txBody>
          <a:bodyPr wrap="square" rtlCol="0" anchor="ctr"/>
          <a:lstStyle/>
          <a:p>
            <a:pPr marL="0" indent="0">
              <a:buNone/>
            </a:pPr>
            <a:r>
              <a:rPr lang="en-US" sz="1400" b="1" dirty="0">
                <a:solidFill>
                  <a:srgbClr val="FF9900"/>
                </a:solidFill>
                <a:latin typeface="Georgia" pitchFamily="34" charset="0"/>
                <a:ea typeface="Georgia" pitchFamily="34" charset="-122"/>
                <a:cs typeface="Georgia" pitchFamily="34" charset="-120"/>
              </a:rPr>
              <a:t>04</a:t>
            </a:r>
            <a:endParaRPr lang="en-US" sz="1400" dirty="0"/>
          </a:p>
        </p:txBody>
      </p:sp>
      <p:sp>
        <p:nvSpPr>
          <p:cNvPr id="14" name="Text 12"/>
          <p:cNvSpPr/>
          <p:nvPr/>
        </p:nvSpPr>
        <p:spPr>
          <a:xfrm>
            <a:off x="1280160" y="2532888"/>
            <a:ext cx="3200400" cy="320040"/>
          </a:xfrm>
          <a:prstGeom prst="rect">
            <a:avLst/>
          </a:prstGeom>
          <a:noFill/>
          <a:ln/>
        </p:spPr>
        <p:txBody>
          <a:bodyPr wrap="square" rtlCol="0" anchor="ctr"/>
          <a:lstStyle/>
          <a:p>
            <a:pPr marL="0" indent="0">
              <a:buNone/>
            </a:pPr>
            <a:r>
              <a:rPr lang="en-US" sz="1300" b="1" dirty="0">
                <a:solidFill>
                  <a:srgbClr val="1A2332"/>
                </a:solidFill>
                <a:latin typeface="Georgia" pitchFamily="34" charset="0"/>
                <a:ea typeface="Georgia" pitchFamily="34" charset="-122"/>
                <a:cs typeface="Georgia" pitchFamily="34" charset="-120"/>
              </a:rPr>
              <a:t>Competitive Moat — Four Pillars</a:t>
            </a:r>
            <a:endParaRPr lang="en-US" sz="1300" dirty="0"/>
          </a:p>
        </p:txBody>
      </p:sp>
      <p:sp>
        <p:nvSpPr>
          <p:cNvPr id="15" name="Text 13"/>
          <p:cNvSpPr/>
          <p:nvPr/>
        </p:nvSpPr>
        <p:spPr>
          <a:xfrm>
            <a:off x="4572000" y="2532888"/>
            <a:ext cx="6858000" cy="320040"/>
          </a:xfrm>
          <a:prstGeom prst="rect">
            <a:avLst/>
          </a:prstGeom>
          <a:noFill/>
          <a:ln/>
        </p:spPr>
        <p:txBody>
          <a:bodyPr wrap="square" rtlCol="0" anchor="ctr"/>
          <a:lstStyle/>
          <a:p>
            <a:pPr marL="0" indent="0">
              <a:buNone/>
            </a:pPr>
            <a:r>
              <a:rPr lang="en-US" sz="1100" dirty="0">
                <a:solidFill>
                  <a:srgbClr val="555555"/>
                </a:solidFill>
                <a:latin typeface="Calibri" pitchFamily="34" charset="0"/>
                <a:ea typeface="Calibri" pitchFamily="34" charset="-122"/>
                <a:cs typeface="Calibri" pitchFamily="34" charset="-120"/>
              </a:rPr>
              <a:t>Scale, switching costs, network effects, cost advantages</a:t>
            </a:r>
            <a:endParaRPr lang="en-US" sz="1100" dirty="0"/>
          </a:p>
        </p:txBody>
      </p:sp>
      <p:sp>
        <p:nvSpPr>
          <p:cNvPr id="16" name="Text 14"/>
          <p:cNvSpPr/>
          <p:nvPr/>
        </p:nvSpPr>
        <p:spPr>
          <a:xfrm>
            <a:off x="731520" y="2935224"/>
            <a:ext cx="457200" cy="320040"/>
          </a:xfrm>
          <a:prstGeom prst="rect">
            <a:avLst/>
          </a:prstGeom>
          <a:noFill/>
          <a:ln/>
        </p:spPr>
        <p:txBody>
          <a:bodyPr wrap="square" rtlCol="0" anchor="ctr"/>
          <a:lstStyle/>
          <a:p>
            <a:pPr marL="0" indent="0">
              <a:buNone/>
            </a:pPr>
            <a:r>
              <a:rPr lang="en-US" sz="1400" b="1" dirty="0">
                <a:solidFill>
                  <a:srgbClr val="FF9900"/>
                </a:solidFill>
                <a:latin typeface="Georgia" pitchFamily="34" charset="0"/>
                <a:ea typeface="Georgia" pitchFamily="34" charset="-122"/>
                <a:cs typeface="Georgia" pitchFamily="34" charset="-120"/>
              </a:rPr>
              <a:t>05</a:t>
            </a:r>
            <a:endParaRPr lang="en-US" sz="1400" dirty="0"/>
          </a:p>
        </p:txBody>
      </p:sp>
      <p:sp>
        <p:nvSpPr>
          <p:cNvPr id="17" name="Text 15"/>
          <p:cNvSpPr/>
          <p:nvPr/>
        </p:nvSpPr>
        <p:spPr>
          <a:xfrm>
            <a:off x="1280160" y="2935224"/>
            <a:ext cx="3200400" cy="320040"/>
          </a:xfrm>
          <a:prstGeom prst="rect">
            <a:avLst/>
          </a:prstGeom>
          <a:noFill/>
          <a:ln/>
        </p:spPr>
        <p:txBody>
          <a:bodyPr wrap="square" rtlCol="0" anchor="ctr"/>
          <a:lstStyle/>
          <a:p>
            <a:pPr marL="0" indent="0">
              <a:buNone/>
            </a:pPr>
            <a:r>
              <a:rPr lang="en-US" sz="1300" b="1" dirty="0">
                <a:solidFill>
                  <a:srgbClr val="1A2332"/>
                </a:solidFill>
                <a:latin typeface="Georgia" pitchFamily="34" charset="0"/>
                <a:ea typeface="Georgia" pitchFamily="34" charset="-122"/>
                <a:cs typeface="Georgia" pitchFamily="34" charset="-120"/>
              </a:rPr>
              <a:t>Management &amp; Capital Allocation</a:t>
            </a:r>
            <a:endParaRPr lang="en-US" sz="1300" dirty="0"/>
          </a:p>
        </p:txBody>
      </p:sp>
      <p:sp>
        <p:nvSpPr>
          <p:cNvPr id="18" name="Text 16"/>
          <p:cNvSpPr/>
          <p:nvPr/>
        </p:nvSpPr>
        <p:spPr>
          <a:xfrm>
            <a:off x="4572000" y="2935224"/>
            <a:ext cx="6858000" cy="320040"/>
          </a:xfrm>
          <a:prstGeom prst="rect">
            <a:avLst/>
          </a:prstGeom>
          <a:noFill/>
          <a:ln/>
        </p:spPr>
        <p:txBody>
          <a:bodyPr wrap="square" rtlCol="0" anchor="ctr"/>
          <a:lstStyle/>
          <a:p>
            <a:pPr marL="0" indent="0">
              <a:buNone/>
            </a:pPr>
            <a:r>
              <a:rPr lang="en-US" sz="1100" dirty="0">
                <a:solidFill>
                  <a:srgbClr val="555555"/>
                </a:solidFill>
                <a:latin typeface="Calibri" pitchFamily="34" charset="0"/>
                <a:ea typeface="Calibri" pitchFamily="34" charset="-122"/>
                <a:cs typeface="Calibri" pitchFamily="34" charset="-120"/>
              </a:rPr>
              <a:t>Jassy's track record, CapEx, shareholder returns</a:t>
            </a:r>
            <a:endParaRPr lang="en-US" sz="1100" dirty="0"/>
          </a:p>
        </p:txBody>
      </p:sp>
      <p:sp>
        <p:nvSpPr>
          <p:cNvPr id="19" name="Text 17"/>
          <p:cNvSpPr/>
          <p:nvPr/>
        </p:nvSpPr>
        <p:spPr>
          <a:xfrm>
            <a:off x="731520" y="3337560"/>
            <a:ext cx="457200" cy="320040"/>
          </a:xfrm>
          <a:prstGeom prst="rect">
            <a:avLst/>
          </a:prstGeom>
          <a:noFill/>
          <a:ln/>
        </p:spPr>
        <p:txBody>
          <a:bodyPr wrap="square" rtlCol="0" anchor="ctr"/>
          <a:lstStyle/>
          <a:p>
            <a:pPr marL="0" indent="0">
              <a:buNone/>
            </a:pPr>
            <a:r>
              <a:rPr lang="en-US" sz="1400" b="1" dirty="0">
                <a:solidFill>
                  <a:srgbClr val="FF9900"/>
                </a:solidFill>
                <a:latin typeface="Georgia" pitchFamily="34" charset="0"/>
                <a:ea typeface="Georgia" pitchFamily="34" charset="-122"/>
                <a:cs typeface="Georgia" pitchFamily="34" charset="-120"/>
              </a:rPr>
              <a:t>06</a:t>
            </a:r>
            <a:endParaRPr lang="en-US" sz="1400" dirty="0"/>
          </a:p>
        </p:txBody>
      </p:sp>
      <p:sp>
        <p:nvSpPr>
          <p:cNvPr id="20" name="Text 18"/>
          <p:cNvSpPr/>
          <p:nvPr/>
        </p:nvSpPr>
        <p:spPr>
          <a:xfrm>
            <a:off x="1280160" y="3337560"/>
            <a:ext cx="3200400" cy="320040"/>
          </a:xfrm>
          <a:prstGeom prst="rect">
            <a:avLst/>
          </a:prstGeom>
          <a:noFill/>
          <a:ln/>
        </p:spPr>
        <p:txBody>
          <a:bodyPr wrap="square" rtlCol="0" anchor="ctr"/>
          <a:lstStyle/>
          <a:p>
            <a:pPr marL="0" indent="0">
              <a:buNone/>
            </a:pPr>
            <a:r>
              <a:rPr lang="en-US" sz="1300" b="1" dirty="0">
                <a:solidFill>
                  <a:srgbClr val="1A2332"/>
                </a:solidFill>
                <a:latin typeface="Georgia" pitchFamily="34" charset="0"/>
                <a:ea typeface="Georgia" pitchFamily="34" charset="-122"/>
                <a:cs typeface="Georgia" pitchFamily="34" charset="-120"/>
              </a:rPr>
              <a:t>Financial Strength</a:t>
            </a:r>
            <a:endParaRPr lang="en-US" sz="1300" dirty="0"/>
          </a:p>
        </p:txBody>
      </p:sp>
      <p:sp>
        <p:nvSpPr>
          <p:cNvPr id="21" name="Text 19"/>
          <p:cNvSpPr/>
          <p:nvPr/>
        </p:nvSpPr>
        <p:spPr>
          <a:xfrm>
            <a:off x="4572000" y="3337560"/>
            <a:ext cx="6858000" cy="320040"/>
          </a:xfrm>
          <a:prstGeom prst="rect">
            <a:avLst/>
          </a:prstGeom>
          <a:noFill/>
          <a:ln/>
        </p:spPr>
        <p:txBody>
          <a:bodyPr wrap="square" rtlCol="0" anchor="ctr"/>
          <a:lstStyle/>
          <a:p>
            <a:pPr marL="0" indent="0">
              <a:buNone/>
            </a:pPr>
            <a:r>
              <a:rPr lang="en-US" sz="1100" dirty="0">
                <a:solidFill>
                  <a:srgbClr val="555555"/>
                </a:solidFill>
                <a:latin typeface="Calibri" pitchFamily="34" charset="0"/>
                <a:ea typeface="Calibri" pitchFamily="34" charset="-122"/>
                <a:cs typeface="Calibri" pitchFamily="34" charset="-120"/>
              </a:rPr>
              <a:t>Cash position, debt, free cash flow crisis</a:t>
            </a:r>
            <a:endParaRPr lang="en-US" sz="1100" dirty="0"/>
          </a:p>
        </p:txBody>
      </p:sp>
      <p:sp>
        <p:nvSpPr>
          <p:cNvPr id="22" name="Text 20"/>
          <p:cNvSpPr/>
          <p:nvPr/>
        </p:nvSpPr>
        <p:spPr>
          <a:xfrm>
            <a:off x="731520" y="3739896"/>
            <a:ext cx="457200" cy="320040"/>
          </a:xfrm>
          <a:prstGeom prst="rect">
            <a:avLst/>
          </a:prstGeom>
          <a:noFill/>
          <a:ln/>
        </p:spPr>
        <p:txBody>
          <a:bodyPr wrap="square" rtlCol="0" anchor="ctr"/>
          <a:lstStyle/>
          <a:p>
            <a:pPr marL="0" indent="0">
              <a:buNone/>
            </a:pPr>
            <a:r>
              <a:rPr lang="en-US" sz="1400" b="1" dirty="0">
                <a:solidFill>
                  <a:srgbClr val="FF9900"/>
                </a:solidFill>
                <a:latin typeface="Georgia" pitchFamily="34" charset="0"/>
                <a:ea typeface="Georgia" pitchFamily="34" charset="-122"/>
                <a:cs typeface="Georgia" pitchFamily="34" charset="-120"/>
              </a:rPr>
              <a:t>07</a:t>
            </a:r>
            <a:endParaRPr lang="en-US" sz="1400" dirty="0"/>
          </a:p>
        </p:txBody>
      </p:sp>
      <p:sp>
        <p:nvSpPr>
          <p:cNvPr id="23" name="Text 21"/>
          <p:cNvSpPr/>
          <p:nvPr/>
        </p:nvSpPr>
        <p:spPr>
          <a:xfrm>
            <a:off x="1280160" y="3739896"/>
            <a:ext cx="3200400" cy="320040"/>
          </a:xfrm>
          <a:prstGeom prst="rect">
            <a:avLst/>
          </a:prstGeom>
          <a:noFill/>
          <a:ln/>
        </p:spPr>
        <p:txBody>
          <a:bodyPr wrap="square" rtlCol="0" anchor="ctr"/>
          <a:lstStyle/>
          <a:p>
            <a:pPr marL="0" indent="0">
              <a:buNone/>
            </a:pPr>
            <a:r>
              <a:rPr lang="en-US" sz="1300" b="1" dirty="0">
                <a:solidFill>
                  <a:srgbClr val="1A2332"/>
                </a:solidFill>
                <a:latin typeface="Georgia" pitchFamily="34" charset="0"/>
                <a:ea typeface="Georgia" pitchFamily="34" charset="-122"/>
                <a:cs typeface="Georgia" pitchFamily="34" charset="-120"/>
              </a:rPr>
              <a:t>Incentive Alignment</a:t>
            </a:r>
            <a:endParaRPr lang="en-US" sz="1300" dirty="0"/>
          </a:p>
        </p:txBody>
      </p:sp>
      <p:sp>
        <p:nvSpPr>
          <p:cNvPr id="24" name="Text 22"/>
          <p:cNvSpPr/>
          <p:nvPr/>
        </p:nvSpPr>
        <p:spPr>
          <a:xfrm>
            <a:off x="4572000" y="3739896"/>
            <a:ext cx="6858000" cy="320040"/>
          </a:xfrm>
          <a:prstGeom prst="rect">
            <a:avLst/>
          </a:prstGeom>
          <a:noFill/>
          <a:ln/>
        </p:spPr>
        <p:txBody>
          <a:bodyPr wrap="square" rtlCol="0" anchor="ctr"/>
          <a:lstStyle/>
          <a:p>
            <a:pPr marL="0" indent="0">
              <a:buNone/>
            </a:pPr>
            <a:r>
              <a:rPr lang="en-US" sz="1100" dirty="0">
                <a:solidFill>
                  <a:srgbClr val="555555"/>
                </a:solidFill>
                <a:latin typeface="Calibri" pitchFamily="34" charset="0"/>
                <a:ea typeface="Calibri" pitchFamily="34" charset="-122"/>
                <a:cs typeface="Calibri" pitchFamily="34" charset="-120"/>
              </a:rPr>
              <a:t>Executive compensation &amp; skin in the game</a:t>
            </a:r>
            <a:endParaRPr lang="en-US" sz="1100" dirty="0"/>
          </a:p>
        </p:txBody>
      </p:sp>
      <p:sp>
        <p:nvSpPr>
          <p:cNvPr id="25" name="Text 23"/>
          <p:cNvSpPr/>
          <p:nvPr/>
        </p:nvSpPr>
        <p:spPr>
          <a:xfrm>
            <a:off x="731520" y="4142232"/>
            <a:ext cx="457200" cy="320040"/>
          </a:xfrm>
          <a:prstGeom prst="rect">
            <a:avLst/>
          </a:prstGeom>
          <a:noFill/>
          <a:ln/>
        </p:spPr>
        <p:txBody>
          <a:bodyPr wrap="square" rtlCol="0" anchor="ctr"/>
          <a:lstStyle/>
          <a:p>
            <a:pPr marL="0" indent="0">
              <a:buNone/>
            </a:pPr>
            <a:r>
              <a:rPr lang="en-US" sz="1400" b="1" dirty="0">
                <a:solidFill>
                  <a:srgbClr val="FF9900"/>
                </a:solidFill>
                <a:latin typeface="Georgia" pitchFamily="34" charset="0"/>
                <a:ea typeface="Georgia" pitchFamily="34" charset="-122"/>
                <a:cs typeface="Georgia" pitchFamily="34" charset="-120"/>
              </a:rPr>
              <a:t>08</a:t>
            </a:r>
            <a:endParaRPr lang="en-US" sz="1400" dirty="0"/>
          </a:p>
        </p:txBody>
      </p:sp>
      <p:sp>
        <p:nvSpPr>
          <p:cNvPr id="26" name="Text 24"/>
          <p:cNvSpPr/>
          <p:nvPr/>
        </p:nvSpPr>
        <p:spPr>
          <a:xfrm>
            <a:off x="1280160" y="4142232"/>
            <a:ext cx="3200400" cy="320040"/>
          </a:xfrm>
          <a:prstGeom prst="rect">
            <a:avLst/>
          </a:prstGeom>
          <a:noFill/>
          <a:ln/>
        </p:spPr>
        <p:txBody>
          <a:bodyPr wrap="square" rtlCol="0" anchor="ctr"/>
          <a:lstStyle/>
          <a:p>
            <a:pPr marL="0" indent="0">
              <a:buNone/>
            </a:pPr>
            <a:r>
              <a:rPr lang="en-US" sz="1300" b="1" dirty="0">
                <a:solidFill>
                  <a:srgbClr val="1A2332"/>
                </a:solidFill>
                <a:latin typeface="Georgia" pitchFamily="34" charset="0"/>
                <a:ea typeface="Georgia" pitchFamily="34" charset="-122"/>
                <a:cs typeface="Georgia" pitchFamily="34" charset="-120"/>
              </a:rPr>
              <a:t>Long-Term Economics</a:t>
            </a:r>
            <a:endParaRPr lang="en-US" sz="1300" dirty="0"/>
          </a:p>
        </p:txBody>
      </p:sp>
      <p:sp>
        <p:nvSpPr>
          <p:cNvPr id="27" name="Text 25"/>
          <p:cNvSpPr/>
          <p:nvPr/>
        </p:nvSpPr>
        <p:spPr>
          <a:xfrm>
            <a:off x="4572000" y="4142232"/>
            <a:ext cx="6858000" cy="320040"/>
          </a:xfrm>
          <a:prstGeom prst="rect">
            <a:avLst/>
          </a:prstGeom>
          <a:noFill/>
          <a:ln/>
        </p:spPr>
        <p:txBody>
          <a:bodyPr wrap="square" rtlCol="0" anchor="ctr"/>
          <a:lstStyle/>
          <a:p>
            <a:pPr marL="0" indent="0">
              <a:buNone/>
            </a:pPr>
            <a:r>
              <a:rPr lang="en-US" sz="1100" dirty="0">
                <a:solidFill>
                  <a:srgbClr val="555555"/>
                </a:solidFill>
                <a:latin typeface="Calibri" pitchFamily="34" charset="0"/>
                <a:ea typeface="Calibri" pitchFamily="34" charset="-122"/>
                <a:cs typeface="Calibri" pitchFamily="34" charset="-120"/>
              </a:rPr>
              <a:t>Margin expansion, ROIC trajectory, owner earnings</a:t>
            </a:r>
            <a:endParaRPr lang="en-US" sz="1100" dirty="0"/>
          </a:p>
        </p:txBody>
      </p:sp>
      <p:sp>
        <p:nvSpPr>
          <p:cNvPr id="28" name="Text 26"/>
          <p:cNvSpPr/>
          <p:nvPr/>
        </p:nvSpPr>
        <p:spPr>
          <a:xfrm>
            <a:off x="731520" y="4544568"/>
            <a:ext cx="457200" cy="320040"/>
          </a:xfrm>
          <a:prstGeom prst="rect">
            <a:avLst/>
          </a:prstGeom>
          <a:noFill/>
          <a:ln/>
        </p:spPr>
        <p:txBody>
          <a:bodyPr wrap="square" rtlCol="0" anchor="ctr"/>
          <a:lstStyle/>
          <a:p>
            <a:pPr marL="0" indent="0">
              <a:buNone/>
            </a:pPr>
            <a:r>
              <a:rPr lang="en-US" sz="1400" b="1" dirty="0">
                <a:solidFill>
                  <a:srgbClr val="FF9900"/>
                </a:solidFill>
                <a:latin typeface="Georgia" pitchFamily="34" charset="0"/>
                <a:ea typeface="Georgia" pitchFamily="34" charset="-122"/>
                <a:cs typeface="Georgia" pitchFamily="34" charset="-120"/>
              </a:rPr>
              <a:t>09</a:t>
            </a:r>
            <a:endParaRPr lang="en-US" sz="1400" dirty="0"/>
          </a:p>
        </p:txBody>
      </p:sp>
      <p:sp>
        <p:nvSpPr>
          <p:cNvPr id="29" name="Text 27"/>
          <p:cNvSpPr/>
          <p:nvPr/>
        </p:nvSpPr>
        <p:spPr>
          <a:xfrm>
            <a:off x="1280160" y="4544568"/>
            <a:ext cx="3200400" cy="320040"/>
          </a:xfrm>
          <a:prstGeom prst="rect">
            <a:avLst/>
          </a:prstGeom>
          <a:noFill/>
          <a:ln/>
        </p:spPr>
        <p:txBody>
          <a:bodyPr wrap="square" rtlCol="0" anchor="ctr"/>
          <a:lstStyle/>
          <a:p>
            <a:pPr marL="0" indent="0">
              <a:buNone/>
            </a:pPr>
            <a:r>
              <a:rPr lang="en-US" sz="1300" b="1" dirty="0">
                <a:solidFill>
                  <a:srgbClr val="1A2332"/>
                </a:solidFill>
                <a:latin typeface="Georgia" pitchFamily="34" charset="0"/>
                <a:ea typeface="Georgia" pitchFamily="34" charset="-122"/>
                <a:cs typeface="Georgia" pitchFamily="34" charset="-120"/>
              </a:rPr>
              <a:t>DCF Valuation Model</a:t>
            </a:r>
            <a:endParaRPr lang="en-US" sz="1300" dirty="0"/>
          </a:p>
        </p:txBody>
      </p:sp>
      <p:sp>
        <p:nvSpPr>
          <p:cNvPr id="30" name="Text 28"/>
          <p:cNvSpPr/>
          <p:nvPr/>
        </p:nvSpPr>
        <p:spPr>
          <a:xfrm>
            <a:off x="4572000" y="4544568"/>
            <a:ext cx="6858000" cy="320040"/>
          </a:xfrm>
          <a:prstGeom prst="rect">
            <a:avLst/>
          </a:prstGeom>
          <a:noFill/>
          <a:ln/>
        </p:spPr>
        <p:txBody>
          <a:bodyPr wrap="square" rtlCol="0" anchor="ctr"/>
          <a:lstStyle/>
          <a:p>
            <a:pPr marL="0" indent="0">
              <a:buNone/>
            </a:pPr>
            <a:r>
              <a:rPr lang="en-US" sz="1100" dirty="0">
                <a:solidFill>
                  <a:srgbClr val="555555"/>
                </a:solidFill>
                <a:latin typeface="Calibri" pitchFamily="34" charset="0"/>
                <a:ea typeface="Calibri" pitchFamily="34" charset="-122"/>
                <a:cs typeface="Calibri" pitchFamily="34" charset="-120"/>
              </a:rPr>
              <a:t>Intrinsic value, margin of safety, scenario matrix</a:t>
            </a:r>
            <a:endParaRPr lang="en-US" sz="1100" dirty="0"/>
          </a:p>
        </p:txBody>
      </p:sp>
      <p:sp>
        <p:nvSpPr>
          <p:cNvPr id="31" name="Text 29"/>
          <p:cNvSpPr/>
          <p:nvPr/>
        </p:nvSpPr>
        <p:spPr>
          <a:xfrm>
            <a:off x="731520" y="4946904"/>
            <a:ext cx="457200" cy="320040"/>
          </a:xfrm>
          <a:prstGeom prst="rect">
            <a:avLst/>
          </a:prstGeom>
          <a:noFill/>
          <a:ln/>
        </p:spPr>
        <p:txBody>
          <a:bodyPr wrap="square" rtlCol="0" anchor="ctr"/>
          <a:lstStyle/>
          <a:p>
            <a:pPr marL="0" indent="0">
              <a:buNone/>
            </a:pPr>
            <a:r>
              <a:rPr lang="en-US" sz="1400" b="1" dirty="0">
                <a:solidFill>
                  <a:srgbClr val="FF9900"/>
                </a:solidFill>
                <a:latin typeface="Georgia" pitchFamily="34" charset="0"/>
                <a:ea typeface="Georgia" pitchFamily="34" charset="-122"/>
                <a:cs typeface="Georgia" pitchFamily="34" charset="-120"/>
              </a:rPr>
              <a:t>10</a:t>
            </a:r>
            <a:endParaRPr lang="en-US" sz="1400" dirty="0"/>
          </a:p>
        </p:txBody>
      </p:sp>
      <p:sp>
        <p:nvSpPr>
          <p:cNvPr id="32" name="Text 30"/>
          <p:cNvSpPr/>
          <p:nvPr/>
        </p:nvSpPr>
        <p:spPr>
          <a:xfrm>
            <a:off x="1280160" y="4946904"/>
            <a:ext cx="3200400" cy="320040"/>
          </a:xfrm>
          <a:prstGeom prst="rect">
            <a:avLst/>
          </a:prstGeom>
          <a:noFill/>
          <a:ln/>
        </p:spPr>
        <p:txBody>
          <a:bodyPr wrap="square" rtlCol="0" anchor="ctr"/>
          <a:lstStyle/>
          <a:p>
            <a:pPr marL="0" indent="0">
              <a:buNone/>
            </a:pPr>
            <a:r>
              <a:rPr lang="en-US" sz="1300" b="1" dirty="0">
                <a:solidFill>
                  <a:srgbClr val="1A2332"/>
                </a:solidFill>
                <a:latin typeface="Georgia" pitchFamily="34" charset="0"/>
                <a:ea typeface="Georgia" pitchFamily="34" charset="-122"/>
                <a:cs typeface="Georgia" pitchFamily="34" charset="-120"/>
              </a:rPr>
              <a:t>Portfolio Context — $1.9M → $20M Plan</a:t>
            </a:r>
            <a:endParaRPr lang="en-US" sz="1300" dirty="0"/>
          </a:p>
        </p:txBody>
      </p:sp>
      <p:sp>
        <p:nvSpPr>
          <p:cNvPr id="33" name="Text 31"/>
          <p:cNvSpPr/>
          <p:nvPr/>
        </p:nvSpPr>
        <p:spPr>
          <a:xfrm>
            <a:off x="4572000" y="4946904"/>
            <a:ext cx="6858000" cy="320040"/>
          </a:xfrm>
          <a:prstGeom prst="rect">
            <a:avLst/>
          </a:prstGeom>
          <a:noFill/>
          <a:ln/>
        </p:spPr>
        <p:txBody>
          <a:bodyPr wrap="square" rtlCol="0" anchor="ctr"/>
          <a:lstStyle/>
          <a:p>
            <a:pPr marL="0" indent="0">
              <a:buNone/>
            </a:pPr>
            <a:r>
              <a:rPr lang="en-US" sz="1100" dirty="0">
                <a:solidFill>
                  <a:srgbClr val="555555"/>
                </a:solidFill>
                <a:latin typeface="Calibri" pitchFamily="34" charset="0"/>
                <a:ea typeface="Calibri" pitchFamily="34" charset="-122"/>
                <a:cs typeface="Calibri" pitchFamily="34" charset="-120"/>
              </a:rPr>
              <a:t>Position sizing, entry strategy, skim plan</a:t>
            </a:r>
            <a:endParaRPr lang="en-US" sz="1100" dirty="0"/>
          </a:p>
        </p:txBody>
      </p:sp>
      <p:sp>
        <p:nvSpPr>
          <p:cNvPr id="34" name="Text 32"/>
          <p:cNvSpPr/>
          <p:nvPr/>
        </p:nvSpPr>
        <p:spPr>
          <a:xfrm>
            <a:off x="731520" y="5349240"/>
            <a:ext cx="457200" cy="320040"/>
          </a:xfrm>
          <a:prstGeom prst="rect">
            <a:avLst/>
          </a:prstGeom>
          <a:noFill/>
          <a:ln/>
        </p:spPr>
        <p:txBody>
          <a:bodyPr wrap="square" rtlCol="0" anchor="ctr"/>
          <a:lstStyle/>
          <a:p>
            <a:pPr marL="0" indent="0">
              <a:buNone/>
            </a:pPr>
            <a:r>
              <a:rPr lang="en-US" sz="1400" b="1" dirty="0">
                <a:solidFill>
                  <a:srgbClr val="FF9900"/>
                </a:solidFill>
                <a:latin typeface="Georgia" pitchFamily="34" charset="0"/>
                <a:ea typeface="Georgia" pitchFamily="34" charset="-122"/>
                <a:cs typeface="Georgia" pitchFamily="34" charset="-120"/>
              </a:rPr>
              <a:t>11</a:t>
            </a:r>
            <a:endParaRPr lang="en-US" sz="1400" dirty="0"/>
          </a:p>
        </p:txBody>
      </p:sp>
      <p:sp>
        <p:nvSpPr>
          <p:cNvPr id="35" name="Text 33"/>
          <p:cNvSpPr/>
          <p:nvPr/>
        </p:nvSpPr>
        <p:spPr>
          <a:xfrm>
            <a:off x="1280160" y="5349240"/>
            <a:ext cx="3200400" cy="320040"/>
          </a:xfrm>
          <a:prstGeom prst="rect">
            <a:avLst/>
          </a:prstGeom>
          <a:noFill/>
          <a:ln/>
        </p:spPr>
        <p:txBody>
          <a:bodyPr wrap="square" rtlCol="0" anchor="ctr"/>
          <a:lstStyle/>
          <a:p>
            <a:pPr marL="0" indent="0">
              <a:buNone/>
            </a:pPr>
            <a:r>
              <a:rPr lang="en-US" sz="1300" b="1" dirty="0">
                <a:solidFill>
                  <a:srgbClr val="1A2332"/>
                </a:solidFill>
                <a:latin typeface="Georgia" pitchFamily="34" charset="0"/>
                <a:ea typeface="Georgia" pitchFamily="34" charset="-122"/>
                <a:cs typeface="Georgia" pitchFamily="34" charset="-120"/>
              </a:rPr>
              <a:t>Owner's Decision Summary</a:t>
            </a:r>
            <a:endParaRPr lang="en-US" sz="1300" dirty="0"/>
          </a:p>
        </p:txBody>
      </p:sp>
      <p:sp>
        <p:nvSpPr>
          <p:cNvPr id="36" name="Text 34"/>
          <p:cNvSpPr/>
          <p:nvPr/>
        </p:nvSpPr>
        <p:spPr>
          <a:xfrm>
            <a:off x="4572000" y="5349240"/>
            <a:ext cx="6858000" cy="320040"/>
          </a:xfrm>
          <a:prstGeom prst="rect">
            <a:avLst/>
          </a:prstGeom>
          <a:noFill/>
          <a:ln/>
        </p:spPr>
        <p:txBody>
          <a:bodyPr wrap="square" rtlCol="0" anchor="ctr"/>
          <a:lstStyle/>
          <a:p>
            <a:pPr marL="0" indent="0">
              <a:buNone/>
            </a:pPr>
            <a:r>
              <a:rPr lang="en-US" sz="1100" dirty="0">
                <a:solidFill>
                  <a:srgbClr val="555555"/>
                </a:solidFill>
                <a:latin typeface="Calibri" pitchFamily="34" charset="0"/>
                <a:ea typeface="Calibri" pitchFamily="34" charset="-122"/>
                <a:cs typeface="Calibri" pitchFamily="34" charset="-120"/>
              </a:rPr>
              <a:t>Strengths, risks, triggers, final verdict</a:t>
            </a:r>
            <a:endParaRPr lang="en-US" sz="1100" dirty="0"/>
          </a:p>
        </p:txBody>
      </p:sp>
      <p:sp>
        <p:nvSpPr>
          <p:cNvPr id="37" name="Text 35"/>
          <p:cNvSpPr/>
          <p:nvPr/>
        </p:nvSpPr>
        <p:spPr>
          <a:xfrm>
            <a:off x="731520" y="5751576"/>
            <a:ext cx="457200" cy="320040"/>
          </a:xfrm>
          <a:prstGeom prst="rect">
            <a:avLst/>
          </a:prstGeom>
          <a:noFill/>
          <a:ln/>
        </p:spPr>
        <p:txBody>
          <a:bodyPr wrap="square" rtlCol="0" anchor="ctr"/>
          <a:lstStyle/>
          <a:p>
            <a:pPr marL="0" indent="0">
              <a:buNone/>
            </a:pPr>
            <a:r>
              <a:rPr lang="en-US" sz="1400" b="1" dirty="0">
                <a:solidFill>
                  <a:srgbClr val="FF9900"/>
                </a:solidFill>
                <a:latin typeface="Georgia" pitchFamily="34" charset="0"/>
                <a:ea typeface="Georgia" pitchFamily="34" charset="-122"/>
                <a:cs typeface="Georgia" pitchFamily="34" charset="-120"/>
              </a:rPr>
              <a:t>12</a:t>
            </a:r>
            <a:endParaRPr lang="en-US" sz="1400" dirty="0"/>
          </a:p>
        </p:txBody>
      </p:sp>
      <p:sp>
        <p:nvSpPr>
          <p:cNvPr id="38" name="Text 36"/>
          <p:cNvSpPr/>
          <p:nvPr/>
        </p:nvSpPr>
        <p:spPr>
          <a:xfrm>
            <a:off x="1280160" y="5751576"/>
            <a:ext cx="3200400" cy="320040"/>
          </a:xfrm>
          <a:prstGeom prst="rect">
            <a:avLst/>
          </a:prstGeom>
          <a:noFill/>
          <a:ln/>
        </p:spPr>
        <p:txBody>
          <a:bodyPr wrap="square" rtlCol="0" anchor="ctr"/>
          <a:lstStyle/>
          <a:p>
            <a:pPr marL="0" indent="0">
              <a:buNone/>
            </a:pPr>
            <a:r>
              <a:rPr lang="en-US" sz="1300" b="1" dirty="0">
                <a:solidFill>
                  <a:srgbClr val="1A2332"/>
                </a:solidFill>
                <a:latin typeface="Georgia" pitchFamily="34" charset="0"/>
                <a:ea typeface="Georgia" pitchFamily="34" charset="-122"/>
                <a:cs typeface="Georgia" pitchFamily="34" charset="-120"/>
              </a:rPr>
              <a:t>Sources &amp; Disclaimer</a:t>
            </a:r>
            <a:endParaRPr lang="en-US" sz="1300" dirty="0"/>
          </a:p>
        </p:txBody>
      </p:sp>
      <p:sp>
        <p:nvSpPr>
          <p:cNvPr id="39" name="Text 37"/>
          <p:cNvSpPr/>
          <p:nvPr/>
        </p:nvSpPr>
        <p:spPr>
          <a:xfrm>
            <a:off x="4572000" y="5751576"/>
            <a:ext cx="6858000" cy="320040"/>
          </a:xfrm>
          <a:prstGeom prst="rect">
            <a:avLst/>
          </a:prstGeom>
          <a:noFill/>
          <a:ln/>
        </p:spPr>
        <p:txBody>
          <a:bodyPr wrap="square" rtlCol="0" anchor="ctr"/>
          <a:lstStyle/>
          <a:p>
            <a:pPr marL="0" indent="0">
              <a:buNone/>
            </a:pPr>
            <a:r>
              <a:rPr lang="en-US" sz="1100" dirty="0">
                <a:solidFill>
                  <a:srgbClr val="555555"/>
                </a:solidFill>
                <a:latin typeface="Calibri" pitchFamily="34" charset="0"/>
                <a:ea typeface="Calibri" pitchFamily="34" charset="-122"/>
                <a:cs typeface="Calibri" pitchFamily="34" charset="-120"/>
              </a:rPr>
              <a:t>Primary documents and legal notice</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2332"/>
        </a:solidFill>
        <a:effectLst/>
      </p:bgPr>
    </p:bg>
    <p:spTree>
      <p:nvGrpSpPr>
        <p:cNvPr id="1" name=""/>
        <p:cNvGrpSpPr/>
        <p:nvPr/>
      </p:nvGrpSpPr>
      <p:grpSpPr>
        <a:xfrm>
          <a:off x="0" y="0"/>
          <a:ext cx="0" cy="0"/>
          <a:chOff x="0" y="0"/>
          <a:chExt cx="0" cy="0"/>
        </a:xfrm>
      </p:grpSpPr>
      <p:sp>
        <p:nvSpPr>
          <p:cNvPr id="2" name="Shape 0"/>
          <p:cNvSpPr/>
          <p:nvPr/>
        </p:nvSpPr>
        <p:spPr>
          <a:xfrm>
            <a:off x="0" y="0"/>
            <a:ext cx="12188952" cy="54864"/>
          </a:xfrm>
          <a:prstGeom prst="rect">
            <a:avLst/>
          </a:prstGeom>
          <a:solidFill>
            <a:srgbClr val="FF9900"/>
          </a:solidFill>
          <a:ln/>
        </p:spPr>
        <p:txBody>
          <a:bodyPr/>
          <a:lstStyle/>
          <a:p>
            <a:endParaRPr lang="en-US"/>
          </a:p>
        </p:txBody>
      </p:sp>
      <p:sp>
        <p:nvSpPr>
          <p:cNvPr id="3" name="Text 1"/>
          <p:cNvSpPr/>
          <p:nvPr/>
        </p:nvSpPr>
        <p:spPr>
          <a:xfrm>
            <a:off x="731520" y="320040"/>
            <a:ext cx="10725912" cy="502920"/>
          </a:xfrm>
          <a:prstGeom prst="rect">
            <a:avLst/>
          </a:prstGeom>
          <a:noFill/>
          <a:ln/>
        </p:spPr>
        <p:txBody>
          <a:bodyPr wrap="square"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EXECUTIVE SNAPSHOT — FY2025</a:t>
            </a:r>
            <a:endParaRPr lang="en-US" sz="2800" dirty="0"/>
          </a:p>
        </p:txBody>
      </p:sp>
      <p:sp>
        <p:nvSpPr>
          <p:cNvPr id="4" name="Shape 2"/>
          <p:cNvSpPr/>
          <p:nvPr/>
        </p:nvSpPr>
        <p:spPr>
          <a:xfrm>
            <a:off x="731520" y="1188720"/>
            <a:ext cx="3337560" cy="1280160"/>
          </a:xfrm>
          <a:prstGeom prst="rect">
            <a:avLst/>
          </a:prstGeom>
          <a:solidFill>
            <a:srgbClr val="0F1820"/>
          </a:solidFill>
          <a:ln/>
          <a:effectLst>
            <a:outerShdw blurRad="76200" dist="25400" dir="16200000" algn="bl" rotWithShape="0">
              <a:srgbClr val="000000">
                <a:alpha val="12000"/>
              </a:srgbClr>
            </a:outerShdw>
          </a:effectLst>
        </p:spPr>
        <p:txBody>
          <a:bodyPr/>
          <a:lstStyle/>
          <a:p>
            <a:endParaRPr lang="en-US"/>
          </a:p>
        </p:txBody>
      </p:sp>
      <p:sp>
        <p:nvSpPr>
          <p:cNvPr id="5" name="Text 3"/>
          <p:cNvSpPr/>
          <p:nvPr/>
        </p:nvSpPr>
        <p:spPr>
          <a:xfrm>
            <a:off x="731520" y="1325880"/>
            <a:ext cx="3337560" cy="502920"/>
          </a:xfrm>
          <a:prstGeom prst="rect">
            <a:avLst/>
          </a:prstGeom>
          <a:noFill/>
          <a:ln/>
        </p:spPr>
        <p:txBody>
          <a:bodyPr wrap="square" lIns="0" tIns="0" rIns="0" bIns="0" rtlCol="0" anchor="ctr"/>
          <a:lstStyle/>
          <a:p>
            <a:pPr marL="0" indent="0" algn="ctr">
              <a:buNone/>
            </a:pPr>
            <a:r>
              <a:rPr lang="en-US" sz="2800" b="1" dirty="0">
                <a:solidFill>
                  <a:srgbClr val="FF9900"/>
                </a:solidFill>
                <a:latin typeface="Georgia" pitchFamily="34" charset="0"/>
                <a:ea typeface="Georgia" pitchFamily="34" charset="-122"/>
                <a:cs typeface="Georgia" pitchFamily="34" charset="-120"/>
              </a:rPr>
              <a:t>$716.9B</a:t>
            </a:r>
            <a:endParaRPr lang="en-US" sz="2800" dirty="0"/>
          </a:p>
        </p:txBody>
      </p:sp>
      <p:sp>
        <p:nvSpPr>
          <p:cNvPr id="6" name="Text 4"/>
          <p:cNvSpPr/>
          <p:nvPr/>
        </p:nvSpPr>
        <p:spPr>
          <a:xfrm>
            <a:off x="731520" y="1783080"/>
            <a:ext cx="3337560" cy="274320"/>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Revenue</a:t>
            </a:r>
            <a:endParaRPr lang="en-US" sz="1200" dirty="0"/>
          </a:p>
        </p:txBody>
      </p:sp>
      <p:sp>
        <p:nvSpPr>
          <p:cNvPr id="7" name="Text 5"/>
          <p:cNvSpPr/>
          <p:nvPr/>
        </p:nvSpPr>
        <p:spPr>
          <a:xfrm>
            <a:off x="731520" y="2057400"/>
            <a:ext cx="3337560" cy="228600"/>
          </a:xfrm>
          <a:prstGeom prst="rect">
            <a:avLst/>
          </a:prstGeom>
          <a:noFill/>
          <a:ln/>
        </p:spPr>
        <p:txBody>
          <a:bodyPr wrap="square" lIns="0" tIns="0" rIns="0" bIns="0" rtlCol="0" anchor="ctr"/>
          <a:lstStyle/>
          <a:p>
            <a:pPr marL="0" indent="0" algn="ctr">
              <a:buNone/>
            </a:pPr>
            <a:r>
              <a:rPr lang="en-US" sz="1100" dirty="0">
                <a:solidFill>
                  <a:srgbClr val="4CAF50"/>
                </a:solidFill>
                <a:latin typeface="Calibri" pitchFamily="34" charset="0"/>
                <a:ea typeface="Calibri" pitchFamily="34" charset="-122"/>
                <a:cs typeface="Calibri" pitchFamily="34" charset="-120"/>
              </a:rPr>
              <a:t>+12% YoY</a:t>
            </a:r>
            <a:endParaRPr lang="en-US" sz="1100" dirty="0"/>
          </a:p>
        </p:txBody>
      </p:sp>
      <p:sp>
        <p:nvSpPr>
          <p:cNvPr id="8" name="Shape 6"/>
          <p:cNvSpPr/>
          <p:nvPr/>
        </p:nvSpPr>
        <p:spPr>
          <a:xfrm>
            <a:off x="4306824" y="1188720"/>
            <a:ext cx="3337560" cy="1280160"/>
          </a:xfrm>
          <a:prstGeom prst="rect">
            <a:avLst/>
          </a:prstGeom>
          <a:solidFill>
            <a:srgbClr val="0F1820"/>
          </a:solidFill>
          <a:ln/>
          <a:effectLst>
            <a:outerShdw blurRad="76200" dist="25400" dir="16200000" algn="bl" rotWithShape="0">
              <a:srgbClr val="000000">
                <a:alpha val="12000"/>
              </a:srgbClr>
            </a:outerShdw>
          </a:effectLst>
        </p:spPr>
        <p:txBody>
          <a:bodyPr/>
          <a:lstStyle/>
          <a:p>
            <a:endParaRPr lang="en-US"/>
          </a:p>
        </p:txBody>
      </p:sp>
      <p:sp>
        <p:nvSpPr>
          <p:cNvPr id="9" name="Text 7"/>
          <p:cNvSpPr/>
          <p:nvPr/>
        </p:nvSpPr>
        <p:spPr>
          <a:xfrm>
            <a:off x="4306824" y="1325880"/>
            <a:ext cx="3337560" cy="502920"/>
          </a:xfrm>
          <a:prstGeom prst="rect">
            <a:avLst/>
          </a:prstGeom>
          <a:noFill/>
          <a:ln/>
        </p:spPr>
        <p:txBody>
          <a:bodyPr wrap="square" lIns="0" tIns="0" rIns="0" bIns="0" rtlCol="0" anchor="ctr"/>
          <a:lstStyle/>
          <a:p>
            <a:pPr marL="0" indent="0" algn="ctr">
              <a:buNone/>
            </a:pPr>
            <a:r>
              <a:rPr lang="en-US" sz="2800" b="1" dirty="0">
                <a:solidFill>
                  <a:srgbClr val="FF9900"/>
                </a:solidFill>
                <a:latin typeface="Georgia" pitchFamily="34" charset="0"/>
                <a:ea typeface="Georgia" pitchFamily="34" charset="-122"/>
                <a:cs typeface="Georgia" pitchFamily="34" charset="-120"/>
              </a:rPr>
              <a:t>$80.0B</a:t>
            </a:r>
            <a:endParaRPr lang="en-US" sz="2800" dirty="0"/>
          </a:p>
        </p:txBody>
      </p:sp>
      <p:sp>
        <p:nvSpPr>
          <p:cNvPr id="10" name="Text 8"/>
          <p:cNvSpPr/>
          <p:nvPr/>
        </p:nvSpPr>
        <p:spPr>
          <a:xfrm>
            <a:off x="4306824" y="1783080"/>
            <a:ext cx="3337560" cy="274320"/>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Op. Income</a:t>
            </a:r>
            <a:endParaRPr lang="en-US" sz="1200" dirty="0"/>
          </a:p>
        </p:txBody>
      </p:sp>
      <p:sp>
        <p:nvSpPr>
          <p:cNvPr id="11" name="Text 9"/>
          <p:cNvSpPr/>
          <p:nvPr/>
        </p:nvSpPr>
        <p:spPr>
          <a:xfrm>
            <a:off x="4306824" y="2057400"/>
            <a:ext cx="3337560" cy="228600"/>
          </a:xfrm>
          <a:prstGeom prst="rect">
            <a:avLst/>
          </a:prstGeom>
          <a:noFill/>
          <a:ln/>
        </p:spPr>
        <p:txBody>
          <a:bodyPr wrap="square" lIns="0" tIns="0" rIns="0" bIns="0" rtlCol="0" anchor="ctr"/>
          <a:lstStyle/>
          <a:p>
            <a:pPr marL="0" indent="0" algn="ctr">
              <a:buNone/>
            </a:pPr>
            <a:r>
              <a:rPr lang="en-US" sz="1100" dirty="0">
                <a:solidFill>
                  <a:srgbClr val="4CAF50"/>
                </a:solidFill>
                <a:latin typeface="Calibri" pitchFamily="34" charset="0"/>
                <a:ea typeface="Calibri" pitchFamily="34" charset="-122"/>
                <a:cs typeface="Calibri" pitchFamily="34" charset="-120"/>
              </a:rPr>
              <a:t>+17% YoY</a:t>
            </a:r>
            <a:endParaRPr lang="en-US" sz="1100" dirty="0"/>
          </a:p>
        </p:txBody>
      </p:sp>
      <p:sp>
        <p:nvSpPr>
          <p:cNvPr id="12" name="Shape 10"/>
          <p:cNvSpPr/>
          <p:nvPr/>
        </p:nvSpPr>
        <p:spPr>
          <a:xfrm>
            <a:off x="7882128" y="1188720"/>
            <a:ext cx="3337560" cy="1280160"/>
          </a:xfrm>
          <a:prstGeom prst="rect">
            <a:avLst/>
          </a:prstGeom>
          <a:solidFill>
            <a:srgbClr val="0F1820"/>
          </a:solidFill>
          <a:ln/>
          <a:effectLst>
            <a:outerShdw blurRad="76200" dist="25400" dir="16200000" algn="bl" rotWithShape="0">
              <a:srgbClr val="000000">
                <a:alpha val="12000"/>
              </a:srgbClr>
            </a:outerShdw>
          </a:effectLst>
        </p:spPr>
        <p:txBody>
          <a:bodyPr/>
          <a:lstStyle/>
          <a:p>
            <a:endParaRPr lang="en-US"/>
          </a:p>
        </p:txBody>
      </p:sp>
      <p:sp>
        <p:nvSpPr>
          <p:cNvPr id="13" name="Text 11"/>
          <p:cNvSpPr/>
          <p:nvPr/>
        </p:nvSpPr>
        <p:spPr>
          <a:xfrm>
            <a:off x="7882128" y="1325880"/>
            <a:ext cx="3337560" cy="502920"/>
          </a:xfrm>
          <a:prstGeom prst="rect">
            <a:avLst/>
          </a:prstGeom>
          <a:noFill/>
          <a:ln/>
        </p:spPr>
        <p:txBody>
          <a:bodyPr wrap="square" lIns="0" tIns="0" rIns="0" bIns="0" rtlCol="0" anchor="ctr"/>
          <a:lstStyle/>
          <a:p>
            <a:pPr marL="0" indent="0" algn="ctr">
              <a:buNone/>
            </a:pPr>
            <a:r>
              <a:rPr lang="en-US" sz="2800" b="1" dirty="0">
                <a:solidFill>
                  <a:srgbClr val="FF9900"/>
                </a:solidFill>
                <a:latin typeface="Georgia" pitchFamily="34" charset="0"/>
                <a:ea typeface="Georgia" pitchFamily="34" charset="-122"/>
                <a:cs typeface="Georgia" pitchFamily="34" charset="-120"/>
              </a:rPr>
              <a:t>$77.7B</a:t>
            </a:r>
            <a:endParaRPr lang="en-US" sz="2800" dirty="0"/>
          </a:p>
        </p:txBody>
      </p:sp>
      <p:sp>
        <p:nvSpPr>
          <p:cNvPr id="14" name="Text 12"/>
          <p:cNvSpPr/>
          <p:nvPr/>
        </p:nvSpPr>
        <p:spPr>
          <a:xfrm>
            <a:off x="7882128" y="1783080"/>
            <a:ext cx="3337560" cy="274320"/>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Net Income</a:t>
            </a:r>
            <a:endParaRPr lang="en-US" sz="1200" dirty="0"/>
          </a:p>
        </p:txBody>
      </p:sp>
      <p:sp>
        <p:nvSpPr>
          <p:cNvPr id="15" name="Text 13"/>
          <p:cNvSpPr/>
          <p:nvPr/>
        </p:nvSpPr>
        <p:spPr>
          <a:xfrm>
            <a:off x="7882128" y="2057400"/>
            <a:ext cx="3337560" cy="228600"/>
          </a:xfrm>
          <a:prstGeom prst="rect">
            <a:avLst/>
          </a:prstGeom>
          <a:noFill/>
          <a:ln/>
        </p:spPr>
        <p:txBody>
          <a:bodyPr wrap="square" lIns="0" tIns="0" rIns="0" bIns="0" rtlCol="0" anchor="ctr"/>
          <a:lstStyle/>
          <a:p>
            <a:pPr marL="0" indent="0" algn="ctr">
              <a:buNone/>
            </a:pPr>
            <a:r>
              <a:rPr lang="en-US" sz="1100" dirty="0">
                <a:solidFill>
                  <a:srgbClr val="4CAF50"/>
                </a:solidFill>
                <a:latin typeface="Calibri" pitchFamily="34" charset="0"/>
                <a:ea typeface="Calibri" pitchFamily="34" charset="-122"/>
                <a:cs typeface="Calibri" pitchFamily="34" charset="-120"/>
              </a:rPr>
              <a:t>+31% YoY</a:t>
            </a:r>
            <a:endParaRPr lang="en-US" sz="1100" dirty="0"/>
          </a:p>
        </p:txBody>
      </p:sp>
      <p:sp>
        <p:nvSpPr>
          <p:cNvPr id="16" name="Shape 14"/>
          <p:cNvSpPr/>
          <p:nvPr/>
        </p:nvSpPr>
        <p:spPr>
          <a:xfrm>
            <a:off x="731520" y="2743200"/>
            <a:ext cx="3337560" cy="1280160"/>
          </a:xfrm>
          <a:prstGeom prst="rect">
            <a:avLst/>
          </a:prstGeom>
          <a:solidFill>
            <a:srgbClr val="0F1820"/>
          </a:solidFill>
          <a:ln/>
          <a:effectLst>
            <a:outerShdw blurRad="76200" dist="25400" dir="16200000" algn="bl" rotWithShape="0">
              <a:srgbClr val="000000">
                <a:alpha val="12000"/>
              </a:srgbClr>
            </a:outerShdw>
          </a:effectLst>
        </p:spPr>
        <p:txBody>
          <a:bodyPr/>
          <a:lstStyle/>
          <a:p>
            <a:endParaRPr lang="en-US"/>
          </a:p>
        </p:txBody>
      </p:sp>
      <p:sp>
        <p:nvSpPr>
          <p:cNvPr id="17" name="Text 15"/>
          <p:cNvSpPr/>
          <p:nvPr/>
        </p:nvSpPr>
        <p:spPr>
          <a:xfrm>
            <a:off x="731520" y="2880360"/>
            <a:ext cx="3337560" cy="502920"/>
          </a:xfrm>
          <a:prstGeom prst="rect">
            <a:avLst/>
          </a:prstGeom>
          <a:noFill/>
          <a:ln/>
        </p:spPr>
        <p:txBody>
          <a:bodyPr wrap="square" lIns="0" tIns="0" rIns="0" bIns="0" rtlCol="0" anchor="ctr"/>
          <a:lstStyle/>
          <a:p>
            <a:pPr marL="0" indent="0" algn="ctr">
              <a:buNone/>
            </a:pPr>
            <a:r>
              <a:rPr lang="en-US" sz="2800" b="1" dirty="0">
                <a:solidFill>
                  <a:srgbClr val="FF9900"/>
                </a:solidFill>
                <a:latin typeface="Georgia" pitchFamily="34" charset="0"/>
                <a:ea typeface="Georgia" pitchFamily="34" charset="-122"/>
                <a:cs typeface="Georgia" pitchFamily="34" charset="-120"/>
              </a:rPr>
              <a:t>$7.17</a:t>
            </a:r>
            <a:endParaRPr lang="en-US" sz="2800" dirty="0"/>
          </a:p>
        </p:txBody>
      </p:sp>
      <p:sp>
        <p:nvSpPr>
          <p:cNvPr id="18" name="Text 16"/>
          <p:cNvSpPr/>
          <p:nvPr/>
        </p:nvSpPr>
        <p:spPr>
          <a:xfrm>
            <a:off x="731520" y="3337560"/>
            <a:ext cx="3337560" cy="274320"/>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Diluted EPS</a:t>
            </a:r>
            <a:endParaRPr lang="en-US" sz="1200" dirty="0"/>
          </a:p>
        </p:txBody>
      </p:sp>
      <p:sp>
        <p:nvSpPr>
          <p:cNvPr id="19" name="Text 17"/>
          <p:cNvSpPr/>
          <p:nvPr/>
        </p:nvSpPr>
        <p:spPr>
          <a:xfrm>
            <a:off x="731520" y="3611880"/>
            <a:ext cx="3337560" cy="228600"/>
          </a:xfrm>
          <a:prstGeom prst="rect">
            <a:avLst/>
          </a:prstGeom>
          <a:noFill/>
          <a:ln/>
        </p:spPr>
        <p:txBody>
          <a:bodyPr wrap="square" lIns="0" tIns="0" rIns="0" bIns="0" rtlCol="0" anchor="ctr"/>
          <a:lstStyle/>
          <a:p>
            <a:pPr marL="0" indent="0" algn="ctr">
              <a:buNone/>
            </a:pPr>
            <a:r>
              <a:rPr lang="en-US" sz="1100" dirty="0">
                <a:solidFill>
                  <a:srgbClr val="4CAF50"/>
                </a:solidFill>
                <a:latin typeface="Calibri" pitchFamily="34" charset="0"/>
                <a:ea typeface="Calibri" pitchFamily="34" charset="-122"/>
                <a:cs typeface="Calibri" pitchFamily="34" charset="-120"/>
              </a:rPr>
              <a:t>+30% YoY</a:t>
            </a:r>
            <a:endParaRPr lang="en-US" sz="1100" dirty="0"/>
          </a:p>
        </p:txBody>
      </p:sp>
      <p:sp>
        <p:nvSpPr>
          <p:cNvPr id="20" name="Shape 18"/>
          <p:cNvSpPr/>
          <p:nvPr/>
        </p:nvSpPr>
        <p:spPr>
          <a:xfrm>
            <a:off x="4306824" y="2743200"/>
            <a:ext cx="3337560" cy="1280160"/>
          </a:xfrm>
          <a:prstGeom prst="rect">
            <a:avLst/>
          </a:prstGeom>
          <a:solidFill>
            <a:srgbClr val="0F1820"/>
          </a:solidFill>
          <a:ln/>
          <a:effectLst>
            <a:outerShdw blurRad="76200" dist="25400" dir="16200000" algn="bl" rotWithShape="0">
              <a:srgbClr val="000000">
                <a:alpha val="12000"/>
              </a:srgbClr>
            </a:outerShdw>
          </a:effectLst>
        </p:spPr>
        <p:txBody>
          <a:bodyPr/>
          <a:lstStyle/>
          <a:p>
            <a:endParaRPr lang="en-US"/>
          </a:p>
        </p:txBody>
      </p:sp>
      <p:sp>
        <p:nvSpPr>
          <p:cNvPr id="21" name="Text 19"/>
          <p:cNvSpPr/>
          <p:nvPr/>
        </p:nvSpPr>
        <p:spPr>
          <a:xfrm>
            <a:off x="4306824" y="2880360"/>
            <a:ext cx="3337560" cy="502920"/>
          </a:xfrm>
          <a:prstGeom prst="rect">
            <a:avLst/>
          </a:prstGeom>
          <a:noFill/>
          <a:ln/>
        </p:spPr>
        <p:txBody>
          <a:bodyPr wrap="square" lIns="0" tIns="0" rIns="0" bIns="0" rtlCol="0" anchor="ctr"/>
          <a:lstStyle/>
          <a:p>
            <a:pPr marL="0" indent="0" algn="ctr">
              <a:buNone/>
            </a:pPr>
            <a:r>
              <a:rPr lang="en-US" sz="2800" b="1" dirty="0">
                <a:solidFill>
                  <a:srgbClr val="FF9900"/>
                </a:solidFill>
                <a:latin typeface="Georgia" pitchFamily="34" charset="0"/>
                <a:ea typeface="Georgia" pitchFamily="34" charset="-122"/>
                <a:cs typeface="Georgia" pitchFamily="34" charset="-120"/>
              </a:rPr>
              <a:t>$139.5B</a:t>
            </a:r>
            <a:endParaRPr lang="en-US" sz="2800" dirty="0"/>
          </a:p>
        </p:txBody>
      </p:sp>
      <p:sp>
        <p:nvSpPr>
          <p:cNvPr id="22" name="Text 20"/>
          <p:cNvSpPr/>
          <p:nvPr/>
        </p:nvSpPr>
        <p:spPr>
          <a:xfrm>
            <a:off x="4306824" y="3337560"/>
            <a:ext cx="3337560" cy="274320"/>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Cash from Ops</a:t>
            </a:r>
            <a:endParaRPr lang="en-US" sz="1200" dirty="0"/>
          </a:p>
        </p:txBody>
      </p:sp>
      <p:sp>
        <p:nvSpPr>
          <p:cNvPr id="23" name="Text 21"/>
          <p:cNvSpPr/>
          <p:nvPr/>
        </p:nvSpPr>
        <p:spPr>
          <a:xfrm>
            <a:off x="4306824" y="3611880"/>
            <a:ext cx="3337560" cy="228600"/>
          </a:xfrm>
          <a:prstGeom prst="rect">
            <a:avLst/>
          </a:prstGeom>
          <a:noFill/>
          <a:ln/>
        </p:spPr>
        <p:txBody>
          <a:bodyPr wrap="square" lIns="0" tIns="0" rIns="0" bIns="0" rtlCol="0" anchor="ctr"/>
          <a:lstStyle/>
          <a:p>
            <a:pPr marL="0" indent="0" algn="ctr">
              <a:buNone/>
            </a:pPr>
            <a:r>
              <a:rPr lang="en-US" sz="1100" dirty="0">
                <a:solidFill>
                  <a:srgbClr val="4CAF50"/>
                </a:solidFill>
                <a:latin typeface="Calibri" pitchFamily="34" charset="0"/>
                <a:ea typeface="Calibri" pitchFamily="34" charset="-122"/>
                <a:cs typeface="Calibri" pitchFamily="34" charset="-120"/>
              </a:rPr>
              <a:t>+20% YoY</a:t>
            </a:r>
            <a:endParaRPr lang="en-US" sz="1100" dirty="0"/>
          </a:p>
        </p:txBody>
      </p:sp>
      <p:sp>
        <p:nvSpPr>
          <p:cNvPr id="24" name="Shape 22"/>
          <p:cNvSpPr/>
          <p:nvPr/>
        </p:nvSpPr>
        <p:spPr>
          <a:xfrm>
            <a:off x="7882128" y="2743200"/>
            <a:ext cx="3337560" cy="1280160"/>
          </a:xfrm>
          <a:prstGeom prst="rect">
            <a:avLst/>
          </a:prstGeom>
          <a:solidFill>
            <a:srgbClr val="0F1820"/>
          </a:solidFill>
          <a:ln/>
          <a:effectLst>
            <a:outerShdw blurRad="76200" dist="25400" dir="16200000" algn="bl" rotWithShape="0">
              <a:srgbClr val="000000">
                <a:alpha val="12000"/>
              </a:srgbClr>
            </a:outerShdw>
          </a:effectLst>
        </p:spPr>
        <p:txBody>
          <a:bodyPr/>
          <a:lstStyle/>
          <a:p>
            <a:endParaRPr lang="en-US"/>
          </a:p>
        </p:txBody>
      </p:sp>
      <p:sp>
        <p:nvSpPr>
          <p:cNvPr id="25" name="Text 23"/>
          <p:cNvSpPr/>
          <p:nvPr/>
        </p:nvSpPr>
        <p:spPr>
          <a:xfrm>
            <a:off x="7882128" y="2880360"/>
            <a:ext cx="3337560" cy="502920"/>
          </a:xfrm>
          <a:prstGeom prst="rect">
            <a:avLst/>
          </a:prstGeom>
          <a:noFill/>
          <a:ln/>
        </p:spPr>
        <p:txBody>
          <a:bodyPr wrap="square" lIns="0" tIns="0" rIns="0" bIns="0" rtlCol="0" anchor="ctr"/>
          <a:lstStyle/>
          <a:p>
            <a:pPr marL="0" indent="0" algn="ctr">
              <a:buNone/>
            </a:pPr>
            <a:r>
              <a:rPr lang="en-US" sz="2800" b="1" dirty="0">
                <a:solidFill>
                  <a:srgbClr val="FF9900"/>
                </a:solidFill>
                <a:latin typeface="Georgia" pitchFamily="34" charset="0"/>
                <a:ea typeface="Georgia" pitchFamily="34" charset="-122"/>
                <a:cs typeface="Georgia" pitchFamily="34" charset="-120"/>
              </a:rPr>
              <a:t>$11.2B</a:t>
            </a:r>
            <a:endParaRPr lang="en-US" sz="2800" dirty="0"/>
          </a:p>
        </p:txBody>
      </p:sp>
      <p:sp>
        <p:nvSpPr>
          <p:cNvPr id="26" name="Text 24"/>
          <p:cNvSpPr/>
          <p:nvPr/>
        </p:nvSpPr>
        <p:spPr>
          <a:xfrm>
            <a:off x="7882128" y="3337560"/>
            <a:ext cx="3337560" cy="274320"/>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Free Cash Flow</a:t>
            </a:r>
            <a:endParaRPr lang="en-US" sz="1200" dirty="0"/>
          </a:p>
        </p:txBody>
      </p:sp>
      <p:sp>
        <p:nvSpPr>
          <p:cNvPr id="27" name="Text 25"/>
          <p:cNvSpPr/>
          <p:nvPr/>
        </p:nvSpPr>
        <p:spPr>
          <a:xfrm>
            <a:off x="7882128" y="3611880"/>
            <a:ext cx="3337560" cy="228600"/>
          </a:xfrm>
          <a:prstGeom prst="rect">
            <a:avLst/>
          </a:prstGeom>
          <a:noFill/>
          <a:ln/>
        </p:spPr>
        <p:txBody>
          <a:bodyPr wrap="square" lIns="0" tIns="0" rIns="0" bIns="0" rtlCol="0" anchor="ctr"/>
          <a:lstStyle/>
          <a:p>
            <a:pPr marL="0" indent="0" algn="ctr">
              <a:buNone/>
            </a:pPr>
            <a:r>
              <a:rPr lang="en-US" sz="1100" dirty="0">
                <a:solidFill>
                  <a:srgbClr val="C44E52"/>
                </a:solidFill>
                <a:latin typeface="Calibri" pitchFamily="34" charset="0"/>
                <a:ea typeface="Calibri" pitchFamily="34" charset="-122"/>
                <a:cs typeface="Calibri" pitchFamily="34" charset="-120"/>
              </a:rPr>
              <a:t>-71% YoY</a:t>
            </a:r>
            <a:endParaRPr lang="en-US" sz="1100" dirty="0"/>
          </a:p>
        </p:txBody>
      </p:sp>
      <p:sp>
        <p:nvSpPr>
          <p:cNvPr id="28" name="Shape 26"/>
          <p:cNvSpPr/>
          <p:nvPr/>
        </p:nvSpPr>
        <p:spPr>
          <a:xfrm>
            <a:off x="731520" y="4480560"/>
            <a:ext cx="10725912" cy="1737360"/>
          </a:xfrm>
          <a:prstGeom prst="rect">
            <a:avLst/>
          </a:prstGeom>
          <a:solidFill>
            <a:srgbClr val="0F1820"/>
          </a:solidFill>
          <a:ln/>
        </p:spPr>
        <p:txBody>
          <a:bodyPr/>
          <a:lstStyle/>
          <a:p>
            <a:endParaRPr lang="en-US"/>
          </a:p>
        </p:txBody>
      </p:sp>
      <p:sp>
        <p:nvSpPr>
          <p:cNvPr id="29" name="Text 27"/>
          <p:cNvSpPr/>
          <p:nvPr/>
        </p:nvSpPr>
        <p:spPr>
          <a:xfrm>
            <a:off x="1005840" y="4617720"/>
            <a:ext cx="10268712" cy="365760"/>
          </a:xfrm>
          <a:prstGeom prst="rect">
            <a:avLst/>
          </a:prstGeom>
          <a:noFill/>
          <a:ln/>
        </p:spPr>
        <p:txBody>
          <a:bodyPr wrap="square" lIns="0" tIns="0" rIns="0" bIns="0" rtlCol="0" anchor="ctr"/>
          <a:lstStyle/>
          <a:p>
            <a:pPr marL="0" indent="0">
              <a:buNone/>
            </a:pPr>
            <a:r>
              <a:rPr lang="en-US" sz="1100" b="1" dirty="0">
                <a:solidFill>
                  <a:srgbClr val="FF9900"/>
                </a:solidFill>
                <a:latin typeface="Calibri" pitchFamily="34" charset="0"/>
                <a:ea typeface="Calibri" pitchFamily="34" charset="-122"/>
                <a:cs typeface="Calibri" pitchFamily="34" charset="-120"/>
              </a:rPr>
              <a:t>Market Context (Feb 2026):  </a:t>
            </a:r>
            <a:r>
              <a:rPr lang="en-US" sz="1100" dirty="0">
                <a:solidFill>
                  <a:srgbClr val="FFFFFF"/>
                </a:solidFill>
                <a:latin typeface="Calibri" pitchFamily="34" charset="0"/>
                <a:ea typeface="Calibri" pitchFamily="34" charset="-122"/>
                <a:cs typeface="Calibri" pitchFamily="34" charset="-120"/>
              </a:rPr>
              <a:t>Share Price ~$210  |  Market Cap ~$2.25T  |  Shares Out: ~10.73B  |  P/E ~29x  |  52-Wk Range: $161–$259  |  No Dividend</a:t>
            </a:r>
            <a:endParaRPr lang="en-US" sz="1100" dirty="0"/>
          </a:p>
        </p:txBody>
      </p:sp>
      <p:sp>
        <p:nvSpPr>
          <p:cNvPr id="30" name="Text 28"/>
          <p:cNvSpPr/>
          <p:nvPr/>
        </p:nvSpPr>
        <p:spPr>
          <a:xfrm>
            <a:off x="1005840" y="4983480"/>
            <a:ext cx="10268712" cy="1051560"/>
          </a:xfrm>
          <a:prstGeom prst="rect">
            <a:avLst/>
          </a:prstGeom>
          <a:noFill/>
          <a:ln/>
        </p:spPr>
        <p:txBody>
          <a:bodyPr wrap="square" lIns="0" tIns="0" rIns="0" bIns="0" rtlCol="0" anchor="ctr"/>
          <a:lstStyle/>
          <a:p>
            <a:pPr marL="0" indent="0">
              <a:buNone/>
            </a:pPr>
            <a:r>
              <a:rPr lang="en-US" sz="950" b="1" dirty="0">
                <a:solidFill>
                  <a:srgbClr val="FF9900"/>
                </a:solidFill>
                <a:latin typeface="Calibri" pitchFamily="34" charset="0"/>
                <a:ea typeface="Calibri" pitchFamily="34" charset="-122"/>
                <a:cs typeface="Calibri" pitchFamily="34" charset="-120"/>
              </a:rPr>
              <a:t>Key Highlights:  </a:t>
            </a:r>
            <a:r>
              <a:rPr lang="en-US" sz="950" dirty="0">
                <a:solidFill>
                  <a:srgbClr val="FFFFFF"/>
                </a:solidFill>
                <a:latin typeface="Calibri" pitchFamily="34" charset="0"/>
                <a:ea typeface="Calibri" pitchFamily="34" charset="-122"/>
                <a:cs typeface="Calibri" pitchFamily="34" charset="-120"/>
              </a:rPr>
              <a:t>AWS accelerated to 24% growth (fastest in 13 quarters), $142B ARR, $244B backlog (+40% YoY). Advertising grew 22% to $21.3B in Q4. CapEx $131.8B in 2025; guided $200B for 2026. Custom chips (Trainium+Graviton) &gt;$10B ARR, triple-digit growth. FCF collapsed to $11.2B from $38.2B due to massive AI infrastructure spend. Stock dropped 8% post-earnings on $200B CapEx guidance. 16,000 layoffs announced. Rufus AI shopping assistant driving $12B in incremental annualized sales.</a:t>
            </a:r>
            <a:endParaRPr lang="en-US" sz="950" dirty="0"/>
          </a:p>
        </p:txBody>
      </p:sp>
      <p:sp>
        <p:nvSpPr>
          <p:cNvPr id="31" name="Text 29"/>
          <p:cNvSpPr/>
          <p:nvPr/>
        </p:nvSpPr>
        <p:spPr>
          <a:xfrm>
            <a:off x="457200" y="6537960"/>
            <a:ext cx="11274552" cy="228600"/>
          </a:xfrm>
          <a:prstGeom prst="rect">
            <a:avLst/>
          </a:prstGeom>
          <a:noFill/>
          <a:ln/>
        </p:spPr>
        <p:txBody>
          <a:bodyPr wrap="square" rtlCol="0" anchor="ctr"/>
          <a:lstStyle/>
          <a:p>
            <a:pPr marL="0" indent="0" algn="ctr">
              <a:buNone/>
            </a:pPr>
            <a:r>
              <a:rPr lang="en-US" sz="700" dirty="0">
                <a:solidFill>
                  <a:srgbClr val="999999"/>
                </a:solidFill>
                <a:latin typeface="Calibri" pitchFamily="34" charset="0"/>
                <a:ea typeface="Calibri" pitchFamily="34" charset="-122"/>
                <a:cs typeface="Calibri" pitchFamily="34" charset="-120"/>
              </a:rPr>
              <a:t>Source: Amazon Q4/FY2025 Earnings Release (Feb 5, 2026) — BusinessWire  |  Market data: Morningstar, StockAnalysis.com</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12188952" cy="54864"/>
          </a:xfrm>
          <a:prstGeom prst="rect">
            <a:avLst/>
          </a:prstGeom>
          <a:solidFill>
            <a:srgbClr val="FF9900"/>
          </a:solidFill>
          <a:ln/>
        </p:spPr>
        <p:txBody>
          <a:bodyPr/>
          <a:lstStyle/>
          <a:p>
            <a:endParaRPr lang="en-US"/>
          </a:p>
        </p:txBody>
      </p:sp>
      <p:sp>
        <p:nvSpPr>
          <p:cNvPr id="3" name="Text 1"/>
          <p:cNvSpPr/>
          <p:nvPr/>
        </p:nvSpPr>
        <p:spPr>
          <a:xfrm>
            <a:off x="731520" y="320040"/>
            <a:ext cx="10725912" cy="502920"/>
          </a:xfrm>
          <a:prstGeom prst="rect">
            <a:avLst/>
          </a:prstGeom>
          <a:noFill/>
          <a:ln/>
        </p:spPr>
        <p:txBody>
          <a:bodyPr wrap="square" rtlCol="0" anchor="ctr"/>
          <a:lstStyle/>
          <a:p>
            <a:pPr marL="0" indent="0">
              <a:buNone/>
            </a:pPr>
            <a:r>
              <a:rPr lang="en-US" sz="2800" b="1" dirty="0">
                <a:solidFill>
                  <a:srgbClr val="1A2332"/>
                </a:solidFill>
                <a:latin typeface="Georgia" pitchFamily="34" charset="0"/>
                <a:ea typeface="Georgia" pitchFamily="34" charset="-122"/>
                <a:cs typeface="Georgia" pitchFamily="34" charset="-120"/>
              </a:rPr>
              <a:t>REVENUE ARCHITECTURE — FY2025</a:t>
            </a:r>
            <a:endParaRPr lang="en-US" sz="2800" dirty="0"/>
          </a:p>
        </p:txBody>
      </p:sp>
      <p:graphicFrame>
        <p:nvGraphicFramePr>
          <p:cNvPr id="4" name="Chart 0"/>
          <p:cNvGraphicFramePr/>
          <p:nvPr/>
        </p:nvGraphicFramePr>
        <p:xfrm>
          <a:off x="274320" y="1051560"/>
          <a:ext cx="5029200" cy="3474720"/>
        </p:xfrm>
        <a:graphic>
          <a:graphicData uri="http://schemas.openxmlformats.org/drawingml/2006/chart">
            <c:chart xmlns:c="http://schemas.openxmlformats.org/drawingml/2006/chart" xmlns:r="http://schemas.openxmlformats.org/officeDocument/2006/relationships" r:id="rId3"/>
          </a:graphicData>
        </a:graphic>
      </p:graphicFrame>
      <p:sp>
        <p:nvSpPr>
          <p:cNvPr id="5" name="Shape 2"/>
          <p:cNvSpPr/>
          <p:nvPr/>
        </p:nvSpPr>
        <p:spPr>
          <a:xfrm>
            <a:off x="5669280" y="1051560"/>
            <a:ext cx="5788152" cy="3474720"/>
          </a:xfrm>
          <a:prstGeom prst="rect">
            <a:avLst/>
          </a:prstGeom>
          <a:solidFill>
            <a:srgbClr val="FFFFFF"/>
          </a:solidFill>
          <a:ln/>
          <a:effectLst>
            <a:outerShdw blurRad="76200" dist="25400" dir="16200000" algn="bl" rotWithShape="0">
              <a:srgbClr val="000000">
                <a:alpha val="12000"/>
              </a:srgbClr>
            </a:outerShdw>
          </a:effectLst>
        </p:spPr>
        <p:txBody>
          <a:bodyPr/>
          <a:lstStyle/>
          <a:p>
            <a:endParaRPr lang="en-US"/>
          </a:p>
        </p:txBody>
      </p:sp>
      <p:sp>
        <p:nvSpPr>
          <p:cNvPr id="6" name="Text 3"/>
          <p:cNvSpPr/>
          <p:nvPr/>
        </p:nvSpPr>
        <p:spPr>
          <a:xfrm>
            <a:off x="5852160" y="1143000"/>
            <a:ext cx="5422392" cy="274320"/>
          </a:xfrm>
          <a:prstGeom prst="rect">
            <a:avLst/>
          </a:prstGeom>
          <a:noFill/>
          <a:ln/>
        </p:spPr>
        <p:txBody>
          <a:bodyPr wrap="square" lIns="0" tIns="0" rIns="0" bIns="0" rtlCol="0" anchor="ctr"/>
          <a:lstStyle/>
          <a:p>
            <a:pPr marL="0" indent="0">
              <a:buNone/>
            </a:pPr>
            <a:r>
              <a:rPr lang="en-US" sz="1100" b="1" dirty="0">
                <a:solidFill>
                  <a:srgbClr val="1A2332"/>
                </a:solidFill>
                <a:latin typeface="Georgia" pitchFamily="34" charset="0"/>
                <a:ea typeface="Georgia" pitchFamily="34" charset="-122"/>
                <a:cs typeface="Georgia" pitchFamily="34" charset="-120"/>
              </a:rPr>
              <a:t>Segment Breakdown (FY2025)</a:t>
            </a:r>
            <a:endParaRPr lang="en-US" sz="1100" dirty="0"/>
          </a:p>
        </p:txBody>
      </p:sp>
      <p:sp>
        <p:nvSpPr>
          <p:cNvPr id="7" name="Text 4"/>
          <p:cNvSpPr/>
          <p:nvPr/>
        </p:nvSpPr>
        <p:spPr>
          <a:xfrm>
            <a:off x="5852160" y="1463040"/>
            <a:ext cx="2286000" cy="228600"/>
          </a:xfrm>
          <a:prstGeom prst="rect">
            <a:avLst/>
          </a:prstGeom>
          <a:noFill/>
          <a:ln/>
        </p:spPr>
        <p:txBody>
          <a:bodyPr wrap="square" lIns="0" tIns="0" rIns="0" bIns="0" rtlCol="0" anchor="ctr"/>
          <a:lstStyle/>
          <a:p>
            <a:pPr marL="0" indent="0">
              <a:buNone/>
            </a:pPr>
            <a:r>
              <a:rPr lang="en-US" sz="800" b="1" dirty="0">
                <a:solidFill>
                  <a:srgbClr val="1A2332"/>
                </a:solidFill>
                <a:latin typeface="Calibri" pitchFamily="34" charset="0"/>
                <a:ea typeface="Calibri" pitchFamily="34" charset="-122"/>
                <a:cs typeface="Calibri" pitchFamily="34" charset="-120"/>
              </a:rPr>
              <a:t>Segment</a:t>
            </a:r>
            <a:endParaRPr lang="en-US" sz="800" dirty="0"/>
          </a:p>
        </p:txBody>
      </p:sp>
      <p:sp>
        <p:nvSpPr>
          <p:cNvPr id="8" name="Text 5"/>
          <p:cNvSpPr/>
          <p:nvPr/>
        </p:nvSpPr>
        <p:spPr>
          <a:xfrm>
            <a:off x="8138160" y="1463040"/>
            <a:ext cx="914400" cy="228600"/>
          </a:xfrm>
          <a:prstGeom prst="rect">
            <a:avLst/>
          </a:prstGeom>
          <a:noFill/>
          <a:ln/>
        </p:spPr>
        <p:txBody>
          <a:bodyPr wrap="square" lIns="0" tIns="0" rIns="0" bIns="0" rtlCol="0" anchor="ctr"/>
          <a:lstStyle/>
          <a:p>
            <a:pPr marL="0" indent="0">
              <a:buNone/>
            </a:pPr>
            <a:r>
              <a:rPr lang="en-US" sz="800" b="1" dirty="0">
                <a:solidFill>
                  <a:srgbClr val="1A2332"/>
                </a:solidFill>
                <a:latin typeface="Calibri" pitchFamily="34" charset="0"/>
                <a:ea typeface="Calibri" pitchFamily="34" charset="-122"/>
                <a:cs typeface="Calibri" pitchFamily="34" charset="-120"/>
              </a:rPr>
              <a:t>Revenue</a:t>
            </a:r>
            <a:endParaRPr lang="en-US" sz="800" dirty="0"/>
          </a:p>
        </p:txBody>
      </p:sp>
      <p:sp>
        <p:nvSpPr>
          <p:cNvPr id="9" name="Text 6"/>
          <p:cNvSpPr/>
          <p:nvPr/>
        </p:nvSpPr>
        <p:spPr>
          <a:xfrm>
            <a:off x="9144000" y="1463040"/>
            <a:ext cx="548640" cy="228600"/>
          </a:xfrm>
          <a:prstGeom prst="rect">
            <a:avLst/>
          </a:prstGeom>
          <a:noFill/>
          <a:ln/>
        </p:spPr>
        <p:txBody>
          <a:bodyPr wrap="square" lIns="0" tIns="0" rIns="0" bIns="0" rtlCol="0" anchor="ctr"/>
          <a:lstStyle/>
          <a:p>
            <a:pPr marL="0" indent="0">
              <a:buNone/>
            </a:pPr>
            <a:r>
              <a:rPr lang="en-US" sz="800" b="1" dirty="0">
                <a:solidFill>
                  <a:srgbClr val="1A2332"/>
                </a:solidFill>
                <a:latin typeface="Calibri" pitchFamily="34" charset="0"/>
                <a:ea typeface="Calibri" pitchFamily="34" charset="-122"/>
                <a:cs typeface="Calibri" pitchFamily="34" charset="-120"/>
              </a:rPr>
              <a:t>Mix</a:t>
            </a:r>
            <a:endParaRPr lang="en-US" sz="800" dirty="0"/>
          </a:p>
        </p:txBody>
      </p:sp>
      <p:sp>
        <p:nvSpPr>
          <p:cNvPr id="10" name="Text 7"/>
          <p:cNvSpPr/>
          <p:nvPr/>
        </p:nvSpPr>
        <p:spPr>
          <a:xfrm>
            <a:off x="9692640" y="1463040"/>
            <a:ext cx="640080" cy="228600"/>
          </a:xfrm>
          <a:prstGeom prst="rect">
            <a:avLst/>
          </a:prstGeom>
          <a:noFill/>
          <a:ln/>
        </p:spPr>
        <p:txBody>
          <a:bodyPr wrap="square" lIns="0" tIns="0" rIns="0" bIns="0" rtlCol="0" anchor="ctr"/>
          <a:lstStyle/>
          <a:p>
            <a:pPr marL="0" indent="0">
              <a:buNone/>
            </a:pPr>
            <a:r>
              <a:rPr lang="en-US" sz="800" b="1" dirty="0">
                <a:solidFill>
                  <a:srgbClr val="1A2332"/>
                </a:solidFill>
                <a:latin typeface="Calibri" pitchFamily="34" charset="0"/>
                <a:ea typeface="Calibri" pitchFamily="34" charset="-122"/>
                <a:cs typeface="Calibri" pitchFamily="34" charset="-120"/>
              </a:rPr>
              <a:t>Growth</a:t>
            </a:r>
            <a:endParaRPr lang="en-US" sz="800" dirty="0"/>
          </a:p>
        </p:txBody>
      </p:sp>
      <p:sp>
        <p:nvSpPr>
          <p:cNvPr id="11" name="Text 8"/>
          <p:cNvSpPr/>
          <p:nvPr/>
        </p:nvSpPr>
        <p:spPr>
          <a:xfrm>
            <a:off x="10332720" y="1463040"/>
            <a:ext cx="914400" cy="228600"/>
          </a:xfrm>
          <a:prstGeom prst="rect">
            <a:avLst/>
          </a:prstGeom>
          <a:noFill/>
          <a:ln/>
        </p:spPr>
        <p:txBody>
          <a:bodyPr wrap="square" lIns="0" tIns="0" rIns="0" bIns="0" rtlCol="0" anchor="ctr"/>
          <a:lstStyle/>
          <a:p>
            <a:pPr marL="0" indent="0">
              <a:buNone/>
            </a:pPr>
            <a:r>
              <a:rPr lang="en-US" sz="800" b="1" dirty="0">
                <a:solidFill>
                  <a:srgbClr val="1A2332"/>
                </a:solidFill>
                <a:latin typeface="Calibri" pitchFamily="34" charset="0"/>
                <a:ea typeface="Calibri" pitchFamily="34" charset="-122"/>
                <a:cs typeface="Calibri" pitchFamily="34" charset="-120"/>
              </a:rPr>
              <a:t>Op. Inc.</a:t>
            </a:r>
            <a:endParaRPr lang="en-US" sz="800" dirty="0"/>
          </a:p>
        </p:txBody>
      </p:sp>
      <p:sp>
        <p:nvSpPr>
          <p:cNvPr id="12" name="Text 9"/>
          <p:cNvSpPr/>
          <p:nvPr/>
        </p:nvSpPr>
        <p:spPr>
          <a:xfrm>
            <a:off x="5852160" y="1737360"/>
            <a:ext cx="2286000" cy="256032"/>
          </a:xfrm>
          <a:prstGeom prst="rect">
            <a:avLst/>
          </a:prstGeom>
          <a:noFill/>
          <a:ln/>
        </p:spPr>
        <p:txBody>
          <a:bodyPr wrap="square" lIns="0" tIns="0" rIns="0" bIns="0" rtlCol="0" anchor="ctr"/>
          <a:lstStyle/>
          <a:p>
            <a:pPr marL="0" indent="0">
              <a:buNone/>
            </a:pPr>
            <a:r>
              <a:rPr lang="en-US" sz="900" dirty="0">
                <a:solidFill>
                  <a:srgbClr val="222222"/>
                </a:solidFill>
                <a:latin typeface="Calibri" pitchFamily="34" charset="0"/>
                <a:ea typeface="Calibri" pitchFamily="34" charset="-122"/>
                <a:cs typeface="Calibri" pitchFamily="34" charset="-120"/>
              </a:rPr>
              <a:t>North America</a:t>
            </a:r>
            <a:endParaRPr lang="en-US" sz="900" dirty="0"/>
          </a:p>
        </p:txBody>
      </p:sp>
      <p:sp>
        <p:nvSpPr>
          <p:cNvPr id="13" name="Text 10"/>
          <p:cNvSpPr/>
          <p:nvPr/>
        </p:nvSpPr>
        <p:spPr>
          <a:xfrm>
            <a:off x="8138160" y="1737360"/>
            <a:ext cx="914400" cy="256032"/>
          </a:xfrm>
          <a:prstGeom prst="rect">
            <a:avLst/>
          </a:prstGeom>
          <a:noFill/>
          <a:ln/>
        </p:spPr>
        <p:txBody>
          <a:bodyPr wrap="square" lIns="0" tIns="0" rIns="0" bIns="0" rtlCol="0" anchor="ctr"/>
          <a:lstStyle/>
          <a:p>
            <a:pPr marL="0" indent="0">
              <a:buNone/>
            </a:pPr>
            <a:r>
              <a:rPr lang="en-US" sz="900" dirty="0">
                <a:solidFill>
                  <a:srgbClr val="222222"/>
                </a:solidFill>
                <a:latin typeface="Calibri" pitchFamily="34" charset="0"/>
                <a:ea typeface="Calibri" pitchFamily="34" charset="-122"/>
                <a:cs typeface="Calibri" pitchFamily="34" charset="-120"/>
              </a:rPr>
              <a:t>$426.3B</a:t>
            </a:r>
            <a:endParaRPr lang="en-US" sz="900" dirty="0"/>
          </a:p>
        </p:txBody>
      </p:sp>
      <p:sp>
        <p:nvSpPr>
          <p:cNvPr id="14" name="Text 11"/>
          <p:cNvSpPr/>
          <p:nvPr/>
        </p:nvSpPr>
        <p:spPr>
          <a:xfrm>
            <a:off x="9144000" y="1737360"/>
            <a:ext cx="548640" cy="256032"/>
          </a:xfrm>
          <a:prstGeom prst="rect">
            <a:avLst/>
          </a:prstGeom>
          <a:noFill/>
          <a:ln/>
        </p:spPr>
        <p:txBody>
          <a:bodyPr wrap="square" lIns="0" tIns="0" rIns="0" bIns="0" rtlCol="0" anchor="ctr"/>
          <a:lstStyle/>
          <a:p>
            <a:pPr marL="0" indent="0">
              <a:buNone/>
            </a:pPr>
            <a:r>
              <a:rPr lang="en-US" sz="900" dirty="0">
                <a:solidFill>
                  <a:srgbClr val="555555"/>
                </a:solidFill>
                <a:latin typeface="Calibri" pitchFamily="34" charset="0"/>
                <a:ea typeface="Calibri" pitchFamily="34" charset="-122"/>
                <a:cs typeface="Calibri" pitchFamily="34" charset="-120"/>
              </a:rPr>
              <a:t>59%</a:t>
            </a:r>
            <a:endParaRPr lang="en-US" sz="900" dirty="0"/>
          </a:p>
        </p:txBody>
      </p:sp>
      <p:sp>
        <p:nvSpPr>
          <p:cNvPr id="15" name="Text 12"/>
          <p:cNvSpPr/>
          <p:nvPr/>
        </p:nvSpPr>
        <p:spPr>
          <a:xfrm>
            <a:off x="9692640" y="1737360"/>
            <a:ext cx="640080" cy="256032"/>
          </a:xfrm>
          <a:prstGeom prst="rect">
            <a:avLst/>
          </a:prstGeom>
          <a:noFill/>
          <a:ln/>
        </p:spPr>
        <p:txBody>
          <a:bodyPr wrap="square" lIns="0" tIns="0" rIns="0" bIns="0" rtlCol="0" anchor="ctr"/>
          <a:lstStyle/>
          <a:p>
            <a:pPr marL="0" indent="0">
              <a:buNone/>
            </a:pPr>
            <a:r>
              <a:rPr lang="en-US" sz="900" dirty="0">
                <a:solidFill>
                  <a:srgbClr val="4CAF50"/>
                </a:solidFill>
                <a:latin typeface="Calibri" pitchFamily="34" charset="0"/>
                <a:ea typeface="Calibri" pitchFamily="34" charset="-122"/>
                <a:cs typeface="Calibri" pitchFamily="34" charset="-120"/>
              </a:rPr>
              <a:t>+10%</a:t>
            </a:r>
            <a:endParaRPr lang="en-US" sz="900" dirty="0"/>
          </a:p>
        </p:txBody>
      </p:sp>
      <p:sp>
        <p:nvSpPr>
          <p:cNvPr id="16" name="Text 13"/>
          <p:cNvSpPr/>
          <p:nvPr/>
        </p:nvSpPr>
        <p:spPr>
          <a:xfrm>
            <a:off x="10332720" y="1737360"/>
            <a:ext cx="914400" cy="256032"/>
          </a:xfrm>
          <a:prstGeom prst="rect">
            <a:avLst/>
          </a:prstGeom>
          <a:noFill/>
          <a:ln/>
        </p:spPr>
        <p:txBody>
          <a:bodyPr wrap="square" lIns="0" tIns="0" rIns="0" bIns="0" rtlCol="0" anchor="ctr"/>
          <a:lstStyle/>
          <a:p>
            <a:pPr marL="0" indent="0">
              <a:buNone/>
            </a:pPr>
            <a:r>
              <a:rPr lang="en-US" sz="900" dirty="0">
                <a:solidFill>
                  <a:srgbClr val="222222"/>
                </a:solidFill>
                <a:latin typeface="Calibri" pitchFamily="34" charset="0"/>
                <a:ea typeface="Calibri" pitchFamily="34" charset="-122"/>
                <a:cs typeface="Calibri" pitchFamily="34" charset="-120"/>
              </a:rPr>
              <a:t>$29.6B</a:t>
            </a:r>
            <a:endParaRPr lang="en-US" sz="900" dirty="0"/>
          </a:p>
        </p:txBody>
      </p:sp>
      <p:sp>
        <p:nvSpPr>
          <p:cNvPr id="17" name="Text 14"/>
          <p:cNvSpPr/>
          <p:nvPr/>
        </p:nvSpPr>
        <p:spPr>
          <a:xfrm>
            <a:off x="5852160" y="2039112"/>
            <a:ext cx="2286000" cy="256032"/>
          </a:xfrm>
          <a:prstGeom prst="rect">
            <a:avLst/>
          </a:prstGeom>
          <a:noFill/>
          <a:ln/>
        </p:spPr>
        <p:txBody>
          <a:bodyPr wrap="square" lIns="0" tIns="0" rIns="0" bIns="0" rtlCol="0" anchor="ctr"/>
          <a:lstStyle/>
          <a:p>
            <a:pPr marL="0" indent="0">
              <a:buNone/>
            </a:pPr>
            <a:r>
              <a:rPr lang="en-US" sz="900" dirty="0">
                <a:solidFill>
                  <a:srgbClr val="222222"/>
                </a:solidFill>
                <a:latin typeface="Calibri" pitchFamily="34" charset="0"/>
                <a:ea typeface="Calibri" pitchFamily="34" charset="-122"/>
                <a:cs typeface="Calibri" pitchFamily="34" charset="-120"/>
              </a:rPr>
              <a:t>International</a:t>
            </a:r>
            <a:endParaRPr lang="en-US" sz="900" dirty="0"/>
          </a:p>
        </p:txBody>
      </p:sp>
      <p:sp>
        <p:nvSpPr>
          <p:cNvPr id="18" name="Text 15"/>
          <p:cNvSpPr/>
          <p:nvPr/>
        </p:nvSpPr>
        <p:spPr>
          <a:xfrm>
            <a:off x="8138160" y="2039112"/>
            <a:ext cx="914400" cy="256032"/>
          </a:xfrm>
          <a:prstGeom prst="rect">
            <a:avLst/>
          </a:prstGeom>
          <a:noFill/>
          <a:ln/>
        </p:spPr>
        <p:txBody>
          <a:bodyPr wrap="square" lIns="0" tIns="0" rIns="0" bIns="0" rtlCol="0" anchor="ctr"/>
          <a:lstStyle/>
          <a:p>
            <a:pPr marL="0" indent="0">
              <a:buNone/>
            </a:pPr>
            <a:r>
              <a:rPr lang="en-US" sz="900" dirty="0">
                <a:solidFill>
                  <a:srgbClr val="222222"/>
                </a:solidFill>
                <a:latin typeface="Calibri" pitchFamily="34" charset="0"/>
                <a:ea typeface="Calibri" pitchFamily="34" charset="-122"/>
                <a:cs typeface="Calibri" pitchFamily="34" charset="-120"/>
              </a:rPr>
              <a:t>$161.9B</a:t>
            </a:r>
            <a:endParaRPr lang="en-US" sz="900" dirty="0"/>
          </a:p>
        </p:txBody>
      </p:sp>
      <p:sp>
        <p:nvSpPr>
          <p:cNvPr id="19" name="Text 16"/>
          <p:cNvSpPr/>
          <p:nvPr/>
        </p:nvSpPr>
        <p:spPr>
          <a:xfrm>
            <a:off x="9144000" y="2039112"/>
            <a:ext cx="548640" cy="256032"/>
          </a:xfrm>
          <a:prstGeom prst="rect">
            <a:avLst/>
          </a:prstGeom>
          <a:noFill/>
          <a:ln/>
        </p:spPr>
        <p:txBody>
          <a:bodyPr wrap="square" lIns="0" tIns="0" rIns="0" bIns="0" rtlCol="0" anchor="ctr"/>
          <a:lstStyle/>
          <a:p>
            <a:pPr marL="0" indent="0">
              <a:buNone/>
            </a:pPr>
            <a:r>
              <a:rPr lang="en-US" sz="900" dirty="0">
                <a:solidFill>
                  <a:srgbClr val="555555"/>
                </a:solidFill>
                <a:latin typeface="Calibri" pitchFamily="34" charset="0"/>
                <a:ea typeface="Calibri" pitchFamily="34" charset="-122"/>
                <a:cs typeface="Calibri" pitchFamily="34" charset="-120"/>
              </a:rPr>
              <a:t>23%</a:t>
            </a:r>
            <a:endParaRPr lang="en-US" sz="900" dirty="0"/>
          </a:p>
        </p:txBody>
      </p:sp>
      <p:sp>
        <p:nvSpPr>
          <p:cNvPr id="20" name="Text 17"/>
          <p:cNvSpPr/>
          <p:nvPr/>
        </p:nvSpPr>
        <p:spPr>
          <a:xfrm>
            <a:off x="9692640" y="2039112"/>
            <a:ext cx="640080" cy="256032"/>
          </a:xfrm>
          <a:prstGeom prst="rect">
            <a:avLst/>
          </a:prstGeom>
          <a:noFill/>
          <a:ln/>
        </p:spPr>
        <p:txBody>
          <a:bodyPr wrap="square" lIns="0" tIns="0" rIns="0" bIns="0" rtlCol="0" anchor="ctr"/>
          <a:lstStyle/>
          <a:p>
            <a:pPr marL="0" indent="0">
              <a:buNone/>
            </a:pPr>
            <a:r>
              <a:rPr lang="en-US" sz="900" dirty="0">
                <a:solidFill>
                  <a:srgbClr val="4CAF50"/>
                </a:solidFill>
                <a:latin typeface="Calibri" pitchFamily="34" charset="0"/>
                <a:ea typeface="Calibri" pitchFamily="34" charset="-122"/>
                <a:cs typeface="Calibri" pitchFamily="34" charset="-120"/>
              </a:rPr>
              <a:t>+13%</a:t>
            </a:r>
            <a:endParaRPr lang="en-US" sz="900" dirty="0"/>
          </a:p>
        </p:txBody>
      </p:sp>
      <p:sp>
        <p:nvSpPr>
          <p:cNvPr id="21" name="Text 18"/>
          <p:cNvSpPr/>
          <p:nvPr/>
        </p:nvSpPr>
        <p:spPr>
          <a:xfrm>
            <a:off x="10332720" y="2039112"/>
            <a:ext cx="914400" cy="256032"/>
          </a:xfrm>
          <a:prstGeom prst="rect">
            <a:avLst/>
          </a:prstGeom>
          <a:noFill/>
          <a:ln/>
        </p:spPr>
        <p:txBody>
          <a:bodyPr wrap="square" lIns="0" tIns="0" rIns="0" bIns="0" rtlCol="0" anchor="ctr"/>
          <a:lstStyle/>
          <a:p>
            <a:pPr marL="0" indent="0">
              <a:buNone/>
            </a:pPr>
            <a:r>
              <a:rPr lang="en-US" sz="900" dirty="0">
                <a:solidFill>
                  <a:srgbClr val="222222"/>
                </a:solidFill>
                <a:latin typeface="Calibri" pitchFamily="34" charset="0"/>
                <a:ea typeface="Calibri" pitchFamily="34" charset="-122"/>
                <a:cs typeface="Calibri" pitchFamily="34" charset="-120"/>
              </a:rPr>
              <a:t>$4.7B</a:t>
            </a:r>
            <a:endParaRPr lang="en-US" sz="900" dirty="0"/>
          </a:p>
        </p:txBody>
      </p:sp>
      <p:sp>
        <p:nvSpPr>
          <p:cNvPr id="22" name="Text 19"/>
          <p:cNvSpPr/>
          <p:nvPr/>
        </p:nvSpPr>
        <p:spPr>
          <a:xfrm>
            <a:off x="5852160" y="2340864"/>
            <a:ext cx="2286000" cy="256032"/>
          </a:xfrm>
          <a:prstGeom prst="rect">
            <a:avLst/>
          </a:prstGeom>
          <a:noFill/>
          <a:ln/>
        </p:spPr>
        <p:txBody>
          <a:bodyPr wrap="square" lIns="0" tIns="0" rIns="0" bIns="0" rtlCol="0" anchor="ctr"/>
          <a:lstStyle/>
          <a:p>
            <a:pPr marL="0" indent="0">
              <a:buNone/>
            </a:pPr>
            <a:r>
              <a:rPr lang="en-US" sz="900" dirty="0">
                <a:solidFill>
                  <a:srgbClr val="232F3E"/>
                </a:solidFill>
                <a:latin typeface="Calibri" pitchFamily="34" charset="0"/>
                <a:ea typeface="Calibri" pitchFamily="34" charset="-122"/>
                <a:cs typeface="Calibri" pitchFamily="34" charset="-120"/>
              </a:rPr>
              <a:t>AWS</a:t>
            </a:r>
            <a:endParaRPr lang="en-US" sz="900" dirty="0"/>
          </a:p>
        </p:txBody>
      </p:sp>
      <p:sp>
        <p:nvSpPr>
          <p:cNvPr id="23" name="Text 20"/>
          <p:cNvSpPr/>
          <p:nvPr/>
        </p:nvSpPr>
        <p:spPr>
          <a:xfrm>
            <a:off x="8138160" y="2340864"/>
            <a:ext cx="914400" cy="256032"/>
          </a:xfrm>
          <a:prstGeom prst="rect">
            <a:avLst/>
          </a:prstGeom>
          <a:noFill/>
          <a:ln/>
        </p:spPr>
        <p:txBody>
          <a:bodyPr wrap="square" lIns="0" tIns="0" rIns="0" bIns="0" rtlCol="0" anchor="ctr"/>
          <a:lstStyle/>
          <a:p>
            <a:pPr marL="0" indent="0">
              <a:buNone/>
            </a:pPr>
            <a:r>
              <a:rPr lang="en-US" sz="900" dirty="0">
                <a:solidFill>
                  <a:srgbClr val="222222"/>
                </a:solidFill>
                <a:latin typeface="Calibri" pitchFamily="34" charset="0"/>
                <a:ea typeface="Calibri" pitchFamily="34" charset="-122"/>
                <a:cs typeface="Calibri" pitchFamily="34" charset="-120"/>
              </a:rPr>
              <a:t>$128.7B</a:t>
            </a:r>
            <a:endParaRPr lang="en-US" sz="900" dirty="0"/>
          </a:p>
        </p:txBody>
      </p:sp>
      <p:sp>
        <p:nvSpPr>
          <p:cNvPr id="24" name="Text 21"/>
          <p:cNvSpPr/>
          <p:nvPr/>
        </p:nvSpPr>
        <p:spPr>
          <a:xfrm>
            <a:off x="9144000" y="2340864"/>
            <a:ext cx="548640" cy="256032"/>
          </a:xfrm>
          <a:prstGeom prst="rect">
            <a:avLst/>
          </a:prstGeom>
          <a:noFill/>
          <a:ln/>
        </p:spPr>
        <p:txBody>
          <a:bodyPr wrap="square" lIns="0" tIns="0" rIns="0" bIns="0" rtlCol="0" anchor="ctr"/>
          <a:lstStyle/>
          <a:p>
            <a:pPr marL="0" indent="0">
              <a:buNone/>
            </a:pPr>
            <a:r>
              <a:rPr lang="en-US" sz="900" dirty="0">
                <a:solidFill>
                  <a:srgbClr val="555555"/>
                </a:solidFill>
                <a:latin typeface="Calibri" pitchFamily="34" charset="0"/>
                <a:ea typeface="Calibri" pitchFamily="34" charset="-122"/>
                <a:cs typeface="Calibri" pitchFamily="34" charset="-120"/>
              </a:rPr>
              <a:t>18%</a:t>
            </a:r>
            <a:endParaRPr lang="en-US" sz="900" dirty="0"/>
          </a:p>
        </p:txBody>
      </p:sp>
      <p:sp>
        <p:nvSpPr>
          <p:cNvPr id="25" name="Text 22"/>
          <p:cNvSpPr/>
          <p:nvPr/>
        </p:nvSpPr>
        <p:spPr>
          <a:xfrm>
            <a:off x="9692640" y="2340864"/>
            <a:ext cx="640080" cy="256032"/>
          </a:xfrm>
          <a:prstGeom prst="rect">
            <a:avLst/>
          </a:prstGeom>
          <a:noFill/>
          <a:ln/>
        </p:spPr>
        <p:txBody>
          <a:bodyPr wrap="square" lIns="0" tIns="0" rIns="0" bIns="0" rtlCol="0" anchor="ctr"/>
          <a:lstStyle/>
          <a:p>
            <a:pPr marL="0" indent="0">
              <a:buNone/>
            </a:pPr>
            <a:r>
              <a:rPr lang="en-US" sz="900" dirty="0">
                <a:solidFill>
                  <a:srgbClr val="4CAF50"/>
                </a:solidFill>
                <a:latin typeface="Calibri" pitchFamily="34" charset="0"/>
                <a:ea typeface="Calibri" pitchFamily="34" charset="-122"/>
                <a:cs typeface="Calibri" pitchFamily="34" charset="-120"/>
              </a:rPr>
              <a:t>+20%</a:t>
            </a:r>
            <a:endParaRPr lang="en-US" sz="900" dirty="0"/>
          </a:p>
        </p:txBody>
      </p:sp>
      <p:sp>
        <p:nvSpPr>
          <p:cNvPr id="26" name="Text 23"/>
          <p:cNvSpPr/>
          <p:nvPr/>
        </p:nvSpPr>
        <p:spPr>
          <a:xfrm>
            <a:off x="10332720" y="2340864"/>
            <a:ext cx="914400" cy="256032"/>
          </a:xfrm>
          <a:prstGeom prst="rect">
            <a:avLst/>
          </a:prstGeom>
          <a:noFill/>
          <a:ln/>
        </p:spPr>
        <p:txBody>
          <a:bodyPr wrap="square" lIns="0" tIns="0" rIns="0" bIns="0" rtlCol="0" anchor="ctr"/>
          <a:lstStyle/>
          <a:p>
            <a:pPr marL="0" indent="0">
              <a:buNone/>
            </a:pPr>
            <a:r>
              <a:rPr lang="en-US" sz="900" dirty="0">
                <a:solidFill>
                  <a:srgbClr val="232F3E"/>
                </a:solidFill>
                <a:latin typeface="Calibri" pitchFamily="34" charset="0"/>
                <a:ea typeface="Calibri" pitchFamily="34" charset="-122"/>
                <a:cs typeface="Calibri" pitchFamily="34" charset="-120"/>
              </a:rPr>
              <a:t>$45.6B</a:t>
            </a:r>
            <a:endParaRPr lang="en-US" sz="900" dirty="0"/>
          </a:p>
        </p:txBody>
      </p:sp>
      <p:sp>
        <p:nvSpPr>
          <p:cNvPr id="27" name="Text 24"/>
          <p:cNvSpPr/>
          <p:nvPr/>
        </p:nvSpPr>
        <p:spPr>
          <a:xfrm>
            <a:off x="5852160" y="2642616"/>
            <a:ext cx="2286000" cy="256032"/>
          </a:xfrm>
          <a:prstGeom prst="rect">
            <a:avLst/>
          </a:prstGeom>
          <a:noFill/>
          <a:ln/>
        </p:spPr>
        <p:txBody>
          <a:bodyPr wrap="square" lIns="0" tIns="0" rIns="0" bIns="0" rtlCol="0" anchor="ctr"/>
          <a:lstStyle/>
          <a:p>
            <a:pPr marL="0" indent="0">
              <a:buNone/>
            </a:pPr>
            <a:r>
              <a:rPr lang="en-US" sz="900" b="1" dirty="0">
                <a:solidFill>
                  <a:srgbClr val="FF9900"/>
                </a:solidFill>
                <a:latin typeface="Calibri" pitchFamily="34" charset="0"/>
                <a:ea typeface="Calibri" pitchFamily="34" charset="-122"/>
                <a:cs typeface="Calibri" pitchFamily="34" charset="-120"/>
              </a:rPr>
              <a:t>TOTAL</a:t>
            </a:r>
            <a:endParaRPr lang="en-US" sz="900" dirty="0"/>
          </a:p>
        </p:txBody>
      </p:sp>
      <p:sp>
        <p:nvSpPr>
          <p:cNvPr id="28" name="Text 25"/>
          <p:cNvSpPr/>
          <p:nvPr/>
        </p:nvSpPr>
        <p:spPr>
          <a:xfrm>
            <a:off x="8138160" y="2642616"/>
            <a:ext cx="914400" cy="256032"/>
          </a:xfrm>
          <a:prstGeom prst="rect">
            <a:avLst/>
          </a:prstGeom>
          <a:noFill/>
          <a:ln/>
        </p:spPr>
        <p:txBody>
          <a:bodyPr wrap="square" lIns="0" tIns="0" rIns="0" bIns="0" rtlCol="0" anchor="ctr"/>
          <a:lstStyle/>
          <a:p>
            <a:pPr marL="0" indent="0">
              <a:buNone/>
            </a:pPr>
            <a:r>
              <a:rPr lang="en-US" sz="900" b="1" dirty="0">
                <a:solidFill>
                  <a:srgbClr val="FF9900"/>
                </a:solidFill>
                <a:latin typeface="Calibri" pitchFamily="34" charset="0"/>
                <a:ea typeface="Calibri" pitchFamily="34" charset="-122"/>
                <a:cs typeface="Calibri" pitchFamily="34" charset="-120"/>
              </a:rPr>
              <a:t>$716.9B</a:t>
            </a:r>
            <a:endParaRPr lang="en-US" sz="900" dirty="0"/>
          </a:p>
        </p:txBody>
      </p:sp>
      <p:sp>
        <p:nvSpPr>
          <p:cNvPr id="29" name="Text 26"/>
          <p:cNvSpPr/>
          <p:nvPr/>
        </p:nvSpPr>
        <p:spPr>
          <a:xfrm>
            <a:off x="9144000" y="2642616"/>
            <a:ext cx="548640" cy="256032"/>
          </a:xfrm>
          <a:prstGeom prst="rect">
            <a:avLst/>
          </a:prstGeom>
          <a:noFill/>
          <a:ln/>
        </p:spPr>
        <p:txBody>
          <a:bodyPr wrap="square" lIns="0" tIns="0" rIns="0" bIns="0" rtlCol="0" anchor="ctr"/>
          <a:lstStyle/>
          <a:p>
            <a:pPr marL="0" indent="0">
              <a:buNone/>
            </a:pPr>
            <a:r>
              <a:rPr lang="en-US" sz="900" b="1" dirty="0">
                <a:solidFill>
                  <a:srgbClr val="555555"/>
                </a:solidFill>
                <a:latin typeface="Calibri" pitchFamily="34" charset="0"/>
                <a:ea typeface="Calibri" pitchFamily="34" charset="-122"/>
                <a:cs typeface="Calibri" pitchFamily="34" charset="-120"/>
              </a:rPr>
              <a:t>100%</a:t>
            </a:r>
            <a:endParaRPr lang="en-US" sz="900" dirty="0"/>
          </a:p>
        </p:txBody>
      </p:sp>
      <p:sp>
        <p:nvSpPr>
          <p:cNvPr id="30" name="Text 27"/>
          <p:cNvSpPr/>
          <p:nvPr/>
        </p:nvSpPr>
        <p:spPr>
          <a:xfrm>
            <a:off x="9692640" y="2642616"/>
            <a:ext cx="640080" cy="256032"/>
          </a:xfrm>
          <a:prstGeom prst="rect">
            <a:avLst/>
          </a:prstGeom>
          <a:noFill/>
          <a:ln/>
        </p:spPr>
        <p:txBody>
          <a:bodyPr wrap="square" lIns="0" tIns="0" rIns="0" bIns="0" rtlCol="0" anchor="ctr"/>
          <a:lstStyle/>
          <a:p>
            <a:pPr marL="0" indent="0">
              <a:buNone/>
            </a:pPr>
            <a:r>
              <a:rPr lang="en-US" sz="900" b="1" dirty="0">
                <a:solidFill>
                  <a:srgbClr val="4CAF50"/>
                </a:solidFill>
                <a:latin typeface="Calibri" pitchFamily="34" charset="0"/>
                <a:ea typeface="Calibri" pitchFamily="34" charset="-122"/>
                <a:cs typeface="Calibri" pitchFamily="34" charset="-120"/>
              </a:rPr>
              <a:t>+12%</a:t>
            </a:r>
            <a:endParaRPr lang="en-US" sz="900" dirty="0"/>
          </a:p>
        </p:txBody>
      </p:sp>
      <p:sp>
        <p:nvSpPr>
          <p:cNvPr id="31" name="Text 28"/>
          <p:cNvSpPr/>
          <p:nvPr/>
        </p:nvSpPr>
        <p:spPr>
          <a:xfrm>
            <a:off x="10332720" y="2642616"/>
            <a:ext cx="914400" cy="256032"/>
          </a:xfrm>
          <a:prstGeom prst="rect">
            <a:avLst/>
          </a:prstGeom>
          <a:noFill/>
          <a:ln/>
        </p:spPr>
        <p:txBody>
          <a:bodyPr wrap="square" lIns="0" tIns="0" rIns="0" bIns="0" rtlCol="0" anchor="ctr"/>
          <a:lstStyle/>
          <a:p>
            <a:pPr marL="0" indent="0">
              <a:buNone/>
            </a:pPr>
            <a:r>
              <a:rPr lang="en-US" sz="900" b="1" dirty="0">
                <a:solidFill>
                  <a:srgbClr val="222222"/>
                </a:solidFill>
                <a:latin typeface="Calibri" pitchFamily="34" charset="0"/>
                <a:ea typeface="Calibri" pitchFamily="34" charset="-122"/>
                <a:cs typeface="Calibri" pitchFamily="34" charset="-120"/>
              </a:rPr>
              <a:t>$80.0B</a:t>
            </a:r>
            <a:endParaRPr lang="en-US" sz="900" dirty="0"/>
          </a:p>
        </p:txBody>
      </p:sp>
      <p:sp>
        <p:nvSpPr>
          <p:cNvPr id="32" name="Text 29"/>
          <p:cNvSpPr/>
          <p:nvPr/>
        </p:nvSpPr>
        <p:spPr>
          <a:xfrm>
            <a:off x="5852160" y="2944368"/>
            <a:ext cx="2286000" cy="256032"/>
          </a:xfrm>
          <a:prstGeom prst="rect">
            <a:avLst/>
          </a:prstGeom>
          <a:noFill/>
          <a:ln/>
        </p:spPr>
        <p:txBody>
          <a:bodyPr wrap="square" lIns="0" tIns="0" rIns="0" bIns="0" rtlCol="0" anchor="ctr"/>
          <a:lstStyle/>
          <a:p>
            <a:pPr marL="0" indent="0">
              <a:buNone/>
            </a:pPr>
            <a:endParaRPr lang="en-US" sz="900" dirty="0"/>
          </a:p>
        </p:txBody>
      </p:sp>
      <p:sp>
        <p:nvSpPr>
          <p:cNvPr id="33" name="Text 30"/>
          <p:cNvSpPr/>
          <p:nvPr/>
        </p:nvSpPr>
        <p:spPr>
          <a:xfrm>
            <a:off x="8138160" y="2944368"/>
            <a:ext cx="914400" cy="256032"/>
          </a:xfrm>
          <a:prstGeom prst="rect">
            <a:avLst/>
          </a:prstGeom>
          <a:noFill/>
          <a:ln/>
        </p:spPr>
        <p:txBody>
          <a:bodyPr wrap="square" lIns="0" tIns="0" rIns="0" bIns="0" rtlCol="0" anchor="ctr"/>
          <a:lstStyle/>
          <a:p>
            <a:pPr marL="0" indent="0">
              <a:buNone/>
            </a:pPr>
            <a:endParaRPr lang="en-US" sz="900" dirty="0"/>
          </a:p>
        </p:txBody>
      </p:sp>
      <p:sp>
        <p:nvSpPr>
          <p:cNvPr id="34" name="Text 31"/>
          <p:cNvSpPr/>
          <p:nvPr/>
        </p:nvSpPr>
        <p:spPr>
          <a:xfrm>
            <a:off x="9144000" y="2944368"/>
            <a:ext cx="548640" cy="256032"/>
          </a:xfrm>
          <a:prstGeom prst="rect">
            <a:avLst/>
          </a:prstGeom>
          <a:noFill/>
          <a:ln/>
        </p:spPr>
        <p:txBody>
          <a:bodyPr wrap="square" lIns="0" tIns="0" rIns="0" bIns="0" rtlCol="0" anchor="ctr"/>
          <a:lstStyle/>
          <a:p>
            <a:pPr marL="0" indent="0">
              <a:buNone/>
            </a:pPr>
            <a:endParaRPr lang="en-US" sz="900" dirty="0"/>
          </a:p>
        </p:txBody>
      </p:sp>
      <p:sp>
        <p:nvSpPr>
          <p:cNvPr id="35" name="Text 32"/>
          <p:cNvSpPr/>
          <p:nvPr/>
        </p:nvSpPr>
        <p:spPr>
          <a:xfrm>
            <a:off x="9692640" y="2944368"/>
            <a:ext cx="640080" cy="256032"/>
          </a:xfrm>
          <a:prstGeom prst="rect">
            <a:avLst/>
          </a:prstGeom>
          <a:noFill/>
          <a:ln/>
        </p:spPr>
        <p:txBody>
          <a:bodyPr wrap="square" lIns="0" tIns="0" rIns="0" bIns="0" rtlCol="0" anchor="ctr"/>
          <a:lstStyle/>
          <a:p>
            <a:pPr marL="0" indent="0">
              <a:buNone/>
            </a:pPr>
            <a:endParaRPr lang="en-US" sz="900" dirty="0"/>
          </a:p>
        </p:txBody>
      </p:sp>
      <p:sp>
        <p:nvSpPr>
          <p:cNvPr id="36" name="Text 33"/>
          <p:cNvSpPr/>
          <p:nvPr/>
        </p:nvSpPr>
        <p:spPr>
          <a:xfrm>
            <a:off x="10332720" y="2944368"/>
            <a:ext cx="914400" cy="256032"/>
          </a:xfrm>
          <a:prstGeom prst="rect">
            <a:avLst/>
          </a:prstGeom>
          <a:noFill/>
          <a:ln/>
        </p:spPr>
        <p:txBody>
          <a:bodyPr wrap="square" lIns="0" tIns="0" rIns="0" bIns="0" rtlCol="0" anchor="ctr"/>
          <a:lstStyle/>
          <a:p>
            <a:pPr marL="0" indent="0">
              <a:buNone/>
            </a:pPr>
            <a:endParaRPr lang="en-US" sz="900" dirty="0"/>
          </a:p>
        </p:txBody>
      </p:sp>
      <p:sp>
        <p:nvSpPr>
          <p:cNvPr id="37" name="Text 34"/>
          <p:cNvSpPr/>
          <p:nvPr/>
        </p:nvSpPr>
        <p:spPr>
          <a:xfrm>
            <a:off x="5852160" y="3246120"/>
            <a:ext cx="2286000" cy="256032"/>
          </a:xfrm>
          <a:prstGeom prst="rect">
            <a:avLst/>
          </a:prstGeom>
          <a:noFill/>
          <a:ln/>
        </p:spPr>
        <p:txBody>
          <a:bodyPr wrap="square" lIns="0" tIns="0" rIns="0" bIns="0" rtlCol="0" anchor="ctr"/>
          <a:lstStyle/>
          <a:p>
            <a:pPr marL="0" indent="0">
              <a:buNone/>
            </a:pPr>
            <a:r>
              <a:rPr lang="en-US" sz="900" dirty="0">
                <a:solidFill>
                  <a:srgbClr val="222222"/>
                </a:solidFill>
                <a:latin typeface="Calibri" pitchFamily="34" charset="0"/>
                <a:ea typeface="Calibri" pitchFamily="34" charset="-122"/>
                <a:cs typeface="Calibri" pitchFamily="34" charset="-120"/>
              </a:rPr>
              <a:t>Advertising (across segments)</a:t>
            </a:r>
            <a:endParaRPr lang="en-US" sz="900" dirty="0"/>
          </a:p>
        </p:txBody>
      </p:sp>
      <p:sp>
        <p:nvSpPr>
          <p:cNvPr id="38" name="Text 35"/>
          <p:cNvSpPr/>
          <p:nvPr/>
        </p:nvSpPr>
        <p:spPr>
          <a:xfrm>
            <a:off x="8138160" y="3246120"/>
            <a:ext cx="914400" cy="256032"/>
          </a:xfrm>
          <a:prstGeom prst="rect">
            <a:avLst/>
          </a:prstGeom>
          <a:noFill/>
          <a:ln/>
        </p:spPr>
        <p:txBody>
          <a:bodyPr wrap="square" lIns="0" tIns="0" rIns="0" bIns="0" rtlCol="0" anchor="ctr"/>
          <a:lstStyle/>
          <a:p>
            <a:pPr marL="0" indent="0">
              <a:buNone/>
            </a:pPr>
            <a:r>
              <a:rPr lang="en-US" sz="900" dirty="0">
                <a:solidFill>
                  <a:srgbClr val="222222"/>
                </a:solidFill>
                <a:latin typeface="Calibri" pitchFamily="34" charset="0"/>
                <a:ea typeface="Calibri" pitchFamily="34" charset="-122"/>
                <a:cs typeface="Calibri" pitchFamily="34" charset="-120"/>
              </a:rPr>
              <a:t>$69.2B</a:t>
            </a:r>
            <a:endParaRPr lang="en-US" sz="900" dirty="0"/>
          </a:p>
        </p:txBody>
      </p:sp>
      <p:sp>
        <p:nvSpPr>
          <p:cNvPr id="39" name="Text 36"/>
          <p:cNvSpPr/>
          <p:nvPr/>
        </p:nvSpPr>
        <p:spPr>
          <a:xfrm>
            <a:off x="9144000" y="3246120"/>
            <a:ext cx="548640" cy="256032"/>
          </a:xfrm>
          <a:prstGeom prst="rect">
            <a:avLst/>
          </a:prstGeom>
          <a:noFill/>
          <a:ln/>
        </p:spPr>
        <p:txBody>
          <a:bodyPr wrap="square" lIns="0" tIns="0" rIns="0" bIns="0" rtlCol="0" anchor="ctr"/>
          <a:lstStyle/>
          <a:p>
            <a:pPr marL="0" indent="0">
              <a:buNone/>
            </a:pPr>
            <a:r>
              <a:rPr lang="en-US" sz="900" dirty="0">
                <a:solidFill>
                  <a:srgbClr val="555555"/>
                </a:solidFill>
                <a:latin typeface="Calibri" pitchFamily="34" charset="0"/>
                <a:ea typeface="Calibri" pitchFamily="34" charset="-122"/>
                <a:cs typeface="Calibri" pitchFamily="34" charset="-120"/>
              </a:rPr>
              <a:t>10%</a:t>
            </a:r>
            <a:endParaRPr lang="en-US" sz="900" dirty="0"/>
          </a:p>
        </p:txBody>
      </p:sp>
      <p:sp>
        <p:nvSpPr>
          <p:cNvPr id="40" name="Text 37"/>
          <p:cNvSpPr/>
          <p:nvPr/>
        </p:nvSpPr>
        <p:spPr>
          <a:xfrm>
            <a:off x="9692640" y="3246120"/>
            <a:ext cx="640080" cy="256032"/>
          </a:xfrm>
          <a:prstGeom prst="rect">
            <a:avLst/>
          </a:prstGeom>
          <a:noFill/>
          <a:ln/>
        </p:spPr>
        <p:txBody>
          <a:bodyPr wrap="square" lIns="0" tIns="0" rIns="0" bIns="0" rtlCol="0" anchor="ctr"/>
          <a:lstStyle/>
          <a:p>
            <a:pPr marL="0" indent="0">
              <a:buNone/>
            </a:pPr>
            <a:r>
              <a:rPr lang="en-US" sz="900" dirty="0">
                <a:solidFill>
                  <a:srgbClr val="4CAF50"/>
                </a:solidFill>
                <a:latin typeface="Calibri" pitchFamily="34" charset="0"/>
                <a:ea typeface="Calibri" pitchFamily="34" charset="-122"/>
                <a:cs typeface="Calibri" pitchFamily="34" charset="-120"/>
              </a:rPr>
              <a:t>+22%</a:t>
            </a:r>
            <a:endParaRPr lang="en-US" sz="900" dirty="0"/>
          </a:p>
        </p:txBody>
      </p:sp>
      <p:sp>
        <p:nvSpPr>
          <p:cNvPr id="41" name="Text 38"/>
          <p:cNvSpPr/>
          <p:nvPr/>
        </p:nvSpPr>
        <p:spPr>
          <a:xfrm>
            <a:off x="10332720" y="3246120"/>
            <a:ext cx="914400" cy="256032"/>
          </a:xfrm>
          <a:prstGeom prst="rect">
            <a:avLst/>
          </a:prstGeom>
          <a:noFill/>
          <a:ln/>
        </p:spPr>
        <p:txBody>
          <a:bodyPr wrap="square" lIns="0" tIns="0" rIns="0" bIns="0" rtlCol="0" anchor="ctr"/>
          <a:lstStyle/>
          <a:p>
            <a:pPr marL="0" indent="0">
              <a:buNone/>
            </a:pPr>
            <a:r>
              <a:rPr lang="en-US" sz="900" dirty="0">
                <a:solidFill>
                  <a:srgbClr val="222222"/>
                </a:solidFill>
                <a:latin typeface="Calibri" pitchFamily="34" charset="0"/>
                <a:ea typeface="Calibri" pitchFamily="34" charset="-122"/>
                <a:cs typeface="Calibri" pitchFamily="34" charset="-120"/>
              </a:rPr>
              <a:t>N/A</a:t>
            </a:r>
            <a:endParaRPr lang="en-US" sz="900" dirty="0"/>
          </a:p>
        </p:txBody>
      </p:sp>
      <p:sp>
        <p:nvSpPr>
          <p:cNvPr id="42" name="Text 39"/>
          <p:cNvSpPr/>
          <p:nvPr/>
        </p:nvSpPr>
        <p:spPr>
          <a:xfrm>
            <a:off x="5852160" y="3547872"/>
            <a:ext cx="2286000" cy="256032"/>
          </a:xfrm>
          <a:prstGeom prst="rect">
            <a:avLst/>
          </a:prstGeom>
          <a:noFill/>
          <a:ln/>
        </p:spPr>
        <p:txBody>
          <a:bodyPr wrap="square" lIns="0" tIns="0" rIns="0" bIns="0" rtlCol="0" anchor="ctr"/>
          <a:lstStyle/>
          <a:p>
            <a:pPr marL="0" indent="0">
              <a:buNone/>
            </a:pPr>
            <a:r>
              <a:rPr lang="en-US" sz="900" dirty="0">
                <a:solidFill>
                  <a:srgbClr val="222222"/>
                </a:solidFill>
                <a:latin typeface="Calibri" pitchFamily="34" charset="0"/>
                <a:ea typeface="Calibri" pitchFamily="34" charset="-122"/>
                <a:cs typeface="Calibri" pitchFamily="34" charset="-120"/>
              </a:rPr>
              <a:t>Custom Chips (Trainium/Graviton)</a:t>
            </a:r>
            <a:endParaRPr lang="en-US" sz="900" dirty="0"/>
          </a:p>
        </p:txBody>
      </p:sp>
      <p:sp>
        <p:nvSpPr>
          <p:cNvPr id="43" name="Text 40"/>
          <p:cNvSpPr/>
          <p:nvPr/>
        </p:nvSpPr>
        <p:spPr>
          <a:xfrm>
            <a:off x="8138160" y="3547872"/>
            <a:ext cx="914400" cy="256032"/>
          </a:xfrm>
          <a:prstGeom prst="rect">
            <a:avLst/>
          </a:prstGeom>
          <a:noFill/>
          <a:ln/>
        </p:spPr>
        <p:txBody>
          <a:bodyPr wrap="square" lIns="0" tIns="0" rIns="0" bIns="0" rtlCol="0" anchor="ctr"/>
          <a:lstStyle/>
          <a:p>
            <a:pPr marL="0" indent="0">
              <a:buNone/>
            </a:pPr>
            <a:r>
              <a:rPr lang="en-US" sz="900" dirty="0">
                <a:solidFill>
                  <a:srgbClr val="222222"/>
                </a:solidFill>
                <a:latin typeface="Calibri" pitchFamily="34" charset="0"/>
                <a:ea typeface="Calibri" pitchFamily="34" charset="-122"/>
                <a:cs typeface="Calibri" pitchFamily="34" charset="-120"/>
              </a:rPr>
              <a:t>&gt;$10B</a:t>
            </a:r>
            <a:endParaRPr lang="en-US" sz="900" dirty="0"/>
          </a:p>
        </p:txBody>
      </p:sp>
      <p:sp>
        <p:nvSpPr>
          <p:cNvPr id="44" name="Text 41"/>
          <p:cNvSpPr/>
          <p:nvPr/>
        </p:nvSpPr>
        <p:spPr>
          <a:xfrm>
            <a:off x="9144000" y="3547872"/>
            <a:ext cx="548640" cy="256032"/>
          </a:xfrm>
          <a:prstGeom prst="rect">
            <a:avLst/>
          </a:prstGeom>
          <a:noFill/>
          <a:ln/>
        </p:spPr>
        <p:txBody>
          <a:bodyPr wrap="square" lIns="0" tIns="0" rIns="0" bIns="0" rtlCol="0" anchor="ctr"/>
          <a:lstStyle/>
          <a:p>
            <a:pPr marL="0" indent="0">
              <a:buNone/>
            </a:pPr>
            <a:r>
              <a:rPr lang="en-US" sz="900" dirty="0">
                <a:solidFill>
                  <a:srgbClr val="555555"/>
                </a:solidFill>
                <a:latin typeface="Calibri" pitchFamily="34" charset="0"/>
                <a:ea typeface="Calibri" pitchFamily="34" charset="-122"/>
                <a:cs typeface="Calibri" pitchFamily="34" charset="-120"/>
              </a:rPr>
              <a:t>ARR</a:t>
            </a:r>
            <a:endParaRPr lang="en-US" sz="900" dirty="0"/>
          </a:p>
        </p:txBody>
      </p:sp>
      <p:sp>
        <p:nvSpPr>
          <p:cNvPr id="45" name="Text 42"/>
          <p:cNvSpPr/>
          <p:nvPr/>
        </p:nvSpPr>
        <p:spPr>
          <a:xfrm>
            <a:off x="9692640" y="3547872"/>
            <a:ext cx="640080" cy="256032"/>
          </a:xfrm>
          <a:prstGeom prst="rect">
            <a:avLst/>
          </a:prstGeom>
          <a:noFill/>
          <a:ln/>
        </p:spPr>
        <p:txBody>
          <a:bodyPr wrap="square" lIns="0" tIns="0" rIns="0" bIns="0" rtlCol="0" anchor="ctr"/>
          <a:lstStyle/>
          <a:p>
            <a:pPr marL="0" indent="0">
              <a:buNone/>
            </a:pPr>
            <a:r>
              <a:rPr lang="en-US" sz="900" dirty="0">
                <a:solidFill>
                  <a:srgbClr val="4CAF50"/>
                </a:solidFill>
                <a:latin typeface="Calibri" pitchFamily="34" charset="0"/>
                <a:ea typeface="Calibri" pitchFamily="34" charset="-122"/>
                <a:cs typeface="Calibri" pitchFamily="34" charset="-120"/>
              </a:rPr>
              <a:t>100%+</a:t>
            </a:r>
            <a:endParaRPr lang="en-US" sz="900" dirty="0"/>
          </a:p>
        </p:txBody>
      </p:sp>
      <p:sp>
        <p:nvSpPr>
          <p:cNvPr id="46" name="Text 43"/>
          <p:cNvSpPr/>
          <p:nvPr/>
        </p:nvSpPr>
        <p:spPr>
          <a:xfrm>
            <a:off x="10332720" y="3547872"/>
            <a:ext cx="914400" cy="256032"/>
          </a:xfrm>
          <a:prstGeom prst="rect">
            <a:avLst/>
          </a:prstGeom>
          <a:noFill/>
          <a:ln/>
        </p:spPr>
        <p:txBody>
          <a:bodyPr wrap="square" lIns="0" tIns="0" rIns="0" bIns="0" rtlCol="0" anchor="ctr"/>
          <a:lstStyle/>
          <a:p>
            <a:pPr marL="0" indent="0">
              <a:buNone/>
            </a:pPr>
            <a:r>
              <a:rPr lang="en-US" sz="900" dirty="0">
                <a:solidFill>
                  <a:srgbClr val="222222"/>
                </a:solidFill>
                <a:latin typeface="Calibri" pitchFamily="34" charset="0"/>
                <a:ea typeface="Calibri" pitchFamily="34" charset="-122"/>
                <a:cs typeface="Calibri" pitchFamily="34" charset="-120"/>
              </a:rPr>
              <a:t>N/A</a:t>
            </a:r>
            <a:endParaRPr lang="en-US" sz="900" dirty="0"/>
          </a:p>
        </p:txBody>
      </p:sp>
      <p:sp>
        <p:nvSpPr>
          <p:cNvPr id="47" name="Text 44"/>
          <p:cNvSpPr/>
          <p:nvPr/>
        </p:nvSpPr>
        <p:spPr>
          <a:xfrm>
            <a:off x="5852160" y="3849624"/>
            <a:ext cx="2286000" cy="256032"/>
          </a:xfrm>
          <a:prstGeom prst="rect">
            <a:avLst/>
          </a:prstGeom>
          <a:noFill/>
          <a:ln/>
        </p:spPr>
        <p:txBody>
          <a:bodyPr wrap="square" lIns="0" tIns="0" rIns="0" bIns="0" rtlCol="0" anchor="ctr"/>
          <a:lstStyle/>
          <a:p>
            <a:pPr marL="0" indent="0">
              <a:buNone/>
            </a:pPr>
            <a:r>
              <a:rPr lang="en-US" sz="900" dirty="0">
                <a:solidFill>
                  <a:srgbClr val="222222"/>
                </a:solidFill>
                <a:latin typeface="Calibri" pitchFamily="34" charset="0"/>
                <a:ea typeface="Calibri" pitchFamily="34" charset="-122"/>
                <a:cs typeface="Calibri" pitchFamily="34" charset="-120"/>
              </a:rPr>
              <a:t>Amazon Bedrock AI</a:t>
            </a:r>
            <a:endParaRPr lang="en-US" sz="900" dirty="0"/>
          </a:p>
        </p:txBody>
      </p:sp>
      <p:sp>
        <p:nvSpPr>
          <p:cNvPr id="48" name="Text 45"/>
          <p:cNvSpPr/>
          <p:nvPr/>
        </p:nvSpPr>
        <p:spPr>
          <a:xfrm>
            <a:off x="8138160" y="3849624"/>
            <a:ext cx="914400" cy="256032"/>
          </a:xfrm>
          <a:prstGeom prst="rect">
            <a:avLst/>
          </a:prstGeom>
          <a:noFill/>
          <a:ln/>
        </p:spPr>
        <p:txBody>
          <a:bodyPr wrap="square" lIns="0" tIns="0" rIns="0" bIns="0" rtlCol="0" anchor="ctr"/>
          <a:lstStyle/>
          <a:p>
            <a:pPr marL="0" indent="0">
              <a:buNone/>
            </a:pPr>
            <a:r>
              <a:rPr lang="en-US" sz="900" dirty="0">
                <a:solidFill>
                  <a:srgbClr val="222222"/>
                </a:solidFill>
                <a:latin typeface="Calibri" pitchFamily="34" charset="0"/>
                <a:ea typeface="Calibri" pitchFamily="34" charset="-122"/>
                <a:cs typeface="Calibri" pitchFamily="34" charset="-120"/>
              </a:rPr>
              <a:t>Multi-$B</a:t>
            </a:r>
            <a:endParaRPr lang="en-US" sz="900" dirty="0"/>
          </a:p>
        </p:txBody>
      </p:sp>
      <p:sp>
        <p:nvSpPr>
          <p:cNvPr id="49" name="Text 46"/>
          <p:cNvSpPr/>
          <p:nvPr/>
        </p:nvSpPr>
        <p:spPr>
          <a:xfrm>
            <a:off x="9144000" y="3849624"/>
            <a:ext cx="548640" cy="256032"/>
          </a:xfrm>
          <a:prstGeom prst="rect">
            <a:avLst/>
          </a:prstGeom>
          <a:noFill/>
          <a:ln/>
        </p:spPr>
        <p:txBody>
          <a:bodyPr wrap="square" lIns="0" tIns="0" rIns="0" bIns="0" rtlCol="0" anchor="ctr"/>
          <a:lstStyle/>
          <a:p>
            <a:pPr marL="0" indent="0">
              <a:buNone/>
            </a:pPr>
            <a:r>
              <a:rPr lang="en-US" sz="900" dirty="0">
                <a:solidFill>
                  <a:srgbClr val="555555"/>
                </a:solidFill>
                <a:latin typeface="Calibri" pitchFamily="34" charset="0"/>
                <a:ea typeface="Calibri" pitchFamily="34" charset="-122"/>
                <a:cs typeface="Calibri" pitchFamily="34" charset="-120"/>
              </a:rPr>
              <a:t>ARR</a:t>
            </a:r>
            <a:endParaRPr lang="en-US" sz="900" dirty="0"/>
          </a:p>
        </p:txBody>
      </p:sp>
      <p:sp>
        <p:nvSpPr>
          <p:cNvPr id="50" name="Text 47"/>
          <p:cNvSpPr/>
          <p:nvPr/>
        </p:nvSpPr>
        <p:spPr>
          <a:xfrm>
            <a:off x="9692640" y="3849624"/>
            <a:ext cx="640080" cy="256032"/>
          </a:xfrm>
          <a:prstGeom prst="rect">
            <a:avLst/>
          </a:prstGeom>
          <a:noFill/>
          <a:ln/>
        </p:spPr>
        <p:txBody>
          <a:bodyPr wrap="square" lIns="0" tIns="0" rIns="0" bIns="0" rtlCol="0" anchor="ctr"/>
          <a:lstStyle/>
          <a:p>
            <a:pPr marL="0" indent="0">
              <a:buNone/>
            </a:pPr>
            <a:r>
              <a:rPr lang="en-US" sz="900" dirty="0">
                <a:solidFill>
                  <a:srgbClr val="4CAF50"/>
                </a:solidFill>
                <a:latin typeface="Calibri" pitchFamily="34" charset="0"/>
                <a:ea typeface="Calibri" pitchFamily="34" charset="-122"/>
                <a:cs typeface="Calibri" pitchFamily="34" charset="-120"/>
              </a:rPr>
              <a:t>+60% QoQ</a:t>
            </a:r>
            <a:endParaRPr lang="en-US" sz="900" dirty="0"/>
          </a:p>
        </p:txBody>
      </p:sp>
      <p:sp>
        <p:nvSpPr>
          <p:cNvPr id="51" name="Text 48"/>
          <p:cNvSpPr/>
          <p:nvPr/>
        </p:nvSpPr>
        <p:spPr>
          <a:xfrm>
            <a:off x="10332720" y="3849624"/>
            <a:ext cx="914400" cy="256032"/>
          </a:xfrm>
          <a:prstGeom prst="rect">
            <a:avLst/>
          </a:prstGeom>
          <a:noFill/>
          <a:ln/>
        </p:spPr>
        <p:txBody>
          <a:bodyPr wrap="square" lIns="0" tIns="0" rIns="0" bIns="0" rtlCol="0" anchor="ctr"/>
          <a:lstStyle/>
          <a:p>
            <a:pPr marL="0" indent="0">
              <a:buNone/>
            </a:pPr>
            <a:r>
              <a:rPr lang="en-US" sz="900" dirty="0">
                <a:solidFill>
                  <a:srgbClr val="222222"/>
                </a:solidFill>
                <a:latin typeface="Calibri" pitchFamily="34" charset="0"/>
                <a:ea typeface="Calibri" pitchFamily="34" charset="-122"/>
                <a:cs typeface="Calibri" pitchFamily="34" charset="-120"/>
              </a:rPr>
              <a:t>N/A</a:t>
            </a:r>
            <a:endParaRPr lang="en-US" sz="900" dirty="0"/>
          </a:p>
        </p:txBody>
      </p:sp>
      <p:sp>
        <p:nvSpPr>
          <p:cNvPr id="52" name="Shape 49"/>
          <p:cNvSpPr/>
          <p:nvPr/>
        </p:nvSpPr>
        <p:spPr>
          <a:xfrm>
            <a:off x="457200" y="4754880"/>
            <a:ext cx="11274552" cy="1463040"/>
          </a:xfrm>
          <a:prstGeom prst="rect">
            <a:avLst/>
          </a:prstGeom>
          <a:solidFill>
            <a:srgbClr val="FFFFFF"/>
          </a:solidFill>
          <a:ln/>
          <a:effectLst>
            <a:outerShdw blurRad="76200" dist="25400" dir="16200000" algn="bl" rotWithShape="0">
              <a:srgbClr val="000000">
                <a:alpha val="12000"/>
              </a:srgbClr>
            </a:outerShdw>
          </a:effectLst>
        </p:spPr>
        <p:txBody>
          <a:bodyPr/>
          <a:lstStyle/>
          <a:p>
            <a:endParaRPr lang="en-US"/>
          </a:p>
        </p:txBody>
      </p:sp>
      <p:sp>
        <p:nvSpPr>
          <p:cNvPr id="53" name="Text 50"/>
          <p:cNvSpPr/>
          <p:nvPr/>
        </p:nvSpPr>
        <p:spPr>
          <a:xfrm>
            <a:off x="731520" y="4846320"/>
            <a:ext cx="10725912" cy="274320"/>
          </a:xfrm>
          <a:prstGeom prst="rect">
            <a:avLst/>
          </a:prstGeom>
          <a:noFill/>
          <a:ln/>
        </p:spPr>
        <p:txBody>
          <a:bodyPr wrap="square" lIns="0" tIns="0" rIns="0" bIns="0" rtlCol="0" anchor="ctr"/>
          <a:lstStyle/>
          <a:p>
            <a:pPr marL="0" indent="0">
              <a:buNone/>
            </a:pPr>
            <a:r>
              <a:rPr lang="en-US" sz="1300" b="1" dirty="0">
                <a:solidFill>
                  <a:srgbClr val="232F3E"/>
                </a:solidFill>
                <a:latin typeface="Georgia" pitchFamily="34" charset="0"/>
                <a:ea typeface="Georgia" pitchFamily="34" charset="-122"/>
                <a:cs typeface="Georgia" pitchFamily="34" charset="-120"/>
              </a:rPr>
              <a:t>AWS: THE PROFIT ENGINE + THREE GROWTH FLYWHEELS</a:t>
            </a:r>
            <a:endParaRPr lang="en-US" sz="1300" dirty="0"/>
          </a:p>
        </p:txBody>
      </p:sp>
      <p:sp>
        <p:nvSpPr>
          <p:cNvPr id="54" name="Text 51"/>
          <p:cNvSpPr/>
          <p:nvPr/>
        </p:nvSpPr>
        <p:spPr>
          <a:xfrm>
            <a:off x="731520" y="5166360"/>
            <a:ext cx="10725912" cy="960120"/>
          </a:xfrm>
          <a:prstGeom prst="rect">
            <a:avLst/>
          </a:prstGeom>
          <a:noFill/>
          <a:ln/>
        </p:spPr>
        <p:txBody>
          <a:bodyPr wrap="square" lIns="0" tIns="0" rIns="0" bIns="0" rtlCol="0" anchor="ctr"/>
          <a:lstStyle/>
          <a:p>
            <a:pPr marL="0" indent="0">
              <a:buNone/>
            </a:pPr>
            <a:r>
              <a:rPr lang="en-US" b="1" dirty="0">
                <a:solidFill>
                  <a:srgbClr val="232F3E"/>
                </a:solidFill>
                <a:latin typeface="Calibri" pitchFamily="34" charset="0"/>
                <a:ea typeface="Calibri" pitchFamily="34" charset="-122"/>
                <a:cs typeface="Calibri" pitchFamily="34" charset="-120"/>
              </a:rPr>
              <a:t>AWS: </a:t>
            </a:r>
            <a:r>
              <a:rPr lang="en-US" sz="1000" dirty="0">
                <a:solidFill>
                  <a:srgbClr val="222222"/>
                </a:solidFill>
                <a:latin typeface="Calibri" pitchFamily="34" charset="0"/>
                <a:ea typeface="Calibri" pitchFamily="34" charset="-122"/>
                <a:cs typeface="Calibri" pitchFamily="34" charset="-120"/>
              </a:rPr>
              <a:t>$128.7B revenue, $45.6B operating income (35% margin). $142B ARR. $244B backlog (+40% YoY). Added more DC capacity than any company in 2025.
</a:t>
            </a:r>
            <a:r>
              <a:rPr lang="en-US" sz="1000" b="1" dirty="0">
                <a:solidFill>
                  <a:srgbClr val="00A8E1"/>
                </a:solidFill>
                <a:latin typeface="Calibri" pitchFamily="34" charset="0"/>
                <a:ea typeface="Calibri" pitchFamily="34" charset="-122"/>
                <a:cs typeface="Calibri" pitchFamily="34" charset="-120"/>
              </a:rPr>
              <a:t>Advertising: </a:t>
            </a:r>
            <a:r>
              <a:rPr lang="en-US" sz="1000" dirty="0">
                <a:solidFill>
                  <a:srgbClr val="222222"/>
                </a:solidFill>
                <a:latin typeface="Calibri" pitchFamily="34" charset="0"/>
                <a:ea typeface="Calibri" pitchFamily="34" charset="-122"/>
                <a:cs typeface="Calibri" pitchFamily="34" charset="-120"/>
              </a:rPr>
              <a:t>$69.2B (est.), +22% in Q4. Prime Video 315M+ ad-supported viewers globally. Added $12B incremental revenue in 2025.
</a:t>
            </a:r>
            <a:r>
              <a:rPr lang="en-US" sz="1000" b="1" dirty="0">
                <a:solidFill>
                  <a:srgbClr val="FF9900"/>
                </a:solidFill>
                <a:latin typeface="Calibri" pitchFamily="34" charset="0"/>
                <a:ea typeface="Calibri" pitchFamily="34" charset="-122"/>
                <a:cs typeface="Calibri" pitchFamily="34" charset="-120"/>
              </a:rPr>
              <a:t>AI/Chips: Trainium+Graviton &gt;$10B ARR (triple-digit growth). Trainium2 1.4M chips deployed. Project Rainier: 500K+ chip cluster for Anthropic. Trainium3 in production.</a:t>
            </a:r>
            <a:endParaRPr lang="en-US" sz="1000" dirty="0"/>
          </a:p>
        </p:txBody>
      </p:sp>
      <p:sp>
        <p:nvSpPr>
          <p:cNvPr id="55" name="Text 52"/>
          <p:cNvSpPr/>
          <p:nvPr/>
        </p:nvSpPr>
        <p:spPr>
          <a:xfrm>
            <a:off x="457200" y="6537960"/>
            <a:ext cx="11274552" cy="228600"/>
          </a:xfrm>
          <a:prstGeom prst="rect">
            <a:avLst/>
          </a:prstGeom>
          <a:noFill/>
          <a:ln/>
        </p:spPr>
        <p:txBody>
          <a:bodyPr wrap="square" rtlCol="0" anchor="ctr"/>
          <a:lstStyle/>
          <a:p>
            <a:pPr marL="0" indent="0" algn="ctr">
              <a:buNone/>
            </a:pPr>
            <a:r>
              <a:rPr lang="en-US" sz="700" dirty="0">
                <a:solidFill>
                  <a:srgbClr val="999999"/>
                </a:solidFill>
                <a:latin typeface="Calibri" pitchFamily="34" charset="0"/>
                <a:ea typeface="Calibri" pitchFamily="34" charset="-122"/>
                <a:cs typeface="Calibri" pitchFamily="34" charset="-120"/>
              </a:rPr>
              <a:t>Source: Amazon Q4 FY2025 Earnings Release &amp; Call Transcript (Feb 5, 2026)</a:t>
            </a:r>
            <a:endParaRPr lang="en-US" sz="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12188952" cy="54864"/>
          </a:xfrm>
          <a:prstGeom prst="rect">
            <a:avLst/>
          </a:prstGeom>
          <a:solidFill>
            <a:srgbClr val="FF9900"/>
          </a:solidFill>
          <a:ln/>
        </p:spPr>
        <p:txBody>
          <a:bodyPr/>
          <a:lstStyle/>
          <a:p>
            <a:endParaRPr lang="en-US"/>
          </a:p>
        </p:txBody>
      </p:sp>
      <p:sp>
        <p:nvSpPr>
          <p:cNvPr id="3" name="Text 1"/>
          <p:cNvSpPr/>
          <p:nvPr/>
        </p:nvSpPr>
        <p:spPr>
          <a:xfrm>
            <a:off x="731520" y="320040"/>
            <a:ext cx="10725912" cy="502920"/>
          </a:xfrm>
          <a:prstGeom prst="rect">
            <a:avLst/>
          </a:prstGeom>
          <a:noFill/>
          <a:ln/>
        </p:spPr>
        <p:txBody>
          <a:bodyPr wrap="square" rtlCol="0" anchor="ctr"/>
          <a:lstStyle/>
          <a:p>
            <a:pPr marL="0" indent="0">
              <a:buNone/>
            </a:pPr>
            <a:r>
              <a:rPr lang="en-US" sz="2800" b="1" dirty="0">
                <a:solidFill>
                  <a:srgbClr val="1A2332"/>
                </a:solidFill>
                <a:latin typeface="Georgia" pitchFamily="34" charset="0"/>
                <a:ea typeface="Georgia" pitchFamily="34" charset="-122"/>
                <a:cs typeface="Georgia" pitchFamily="34" charset="-120"/>
              </a:rPr>
              <a:t>5-YEAR COMPOUNDING MACHINE</a:t>
            </a:r>
            <a:endParaRPr lang="en-US" sz="2800" dirty="0"/>
          </a:p>
        </p:txBody>
      </p:sp>
      <p:graphicFrame>
        <p:nvGraphicFramePr>
          <p:cNvPr id="4" name="Chart 0"/>
          <p:cNvGraphicFramePr/>
          <p:nvPr/>
        </p:nvGraphicFramePr>
        <p:xfrm>
          <a:off x="274320" y="1005840"/>
          <a:ext cx="6858000" cy="3657600"/>
        </p:xfrm>
        <a:graphic>
          <a:graphicData uri="http://schemas.openxmlformats.org/drawingml/2006/chart">
            <c:chart xmlns:c="http://schemas.openxmlformats.org/drawingml/2006/chart" xmlns:r="http://schemas.openxmlformats.org/officeDocument/2006/relationships" r:id="rId3"/>
          </a:graphicData>
        </a:graphic>
      </p:graphicFrame>
      <p:sp>
        <p:nvSpPr>
          <p:cNvPr id="5" name="Shape 2"/>
          <p:cNvSpPr/>
          <p:nvPr/>
        </p:nvSpPr>
        <p:spPr>
          <a:xfrm>
            <a:off x="7406640" y="1005840"/>
            <a:ext cx="4325112" cy="3657600"/>
          </a:xfrm>
          <a:prstGeom prst="rect">
            <a:avLst/>
          </a:prstGeom>
          <a:solidFill>
            <a:srgbClr val="FFFFFF"/>
          </a:solidFill>
          <a:ln/>
          <a:effectLst>
            <a:outerShdw blurRad="76200" dist="25400" dir="16200000" algn="bl" rotWithShape="0">
              <a:srgbClr val="000000">
                <a:alpha val="12000"/>
              </a:srgbClr>
            </a:outerShdw>
          </a:effectLst>
        </p:spPr>
        <p:txBody>
          <a:bodyPr/>
          <a:lstStyle/>
          <a:p>
            <a:endParaRPr lang="en-US"/>
          </a:p>
        </p:txBody>
      </p:sp>
      <p:sp>
        <p:nvSpPr>
          <p:cNvPr id="6" name="Text 3"/>
          <p:cNvSpPr/>
          <p:nvPr/>
        </p:nvSpPr>
        <p:spPr>
          <a:xfrm>
            <a:off x="7589520" y="1143000"/>
            <a:ext cx="3959352" cy="320040"/>
          </a:xfrm>
          <a:prstGeom prst="rect">
            <a:avLst/>
          </a:prstGeom>
          <a:noFill/>
          <a:ln/>
        </p:spPr>
        <p:txBody>
          <a:bodyPr wrap="square" lIns="0" tIns="0" rIns="0" bIns="0" rtlCol="0" anchor="ctr"/>
          <a:lstStyle/>
          <a:p>
            <a:pPr marL="0" indent="0">
              <a:buNone/>
            </a:pPr>
            <a:r>
              <a:rPr lang="en-US" sz="1300" b="1" dirty="0">
                <a:solidFill>
                  <a:srgbClr val="1A2332"/>
                </a:solidFill>
                <a:latin typeface="Georgia" pitchFamily="34" charset="0"/>
                <a:ea typeface="Georgia" pitchFamily="34" charset="-122"/>
                <a:cs typeface="Georgia" pitchFamily="34" charset="-120"/>
              </a:rPr>
              <a:t>5-YEAR CAGRs (FY2020→FY2025)</a:t>
            </a:r>
            <a:endParaRPr lang="en-US" sz="1300" dirty="0"/>
          </a:p>
        </p:txBody>
      </p:sp>
      <p:sp>
        <p:nvSpPr>
          <p:cNvPr id="7" name="Text 4"/>
          <p:cNvSpPr/>
          <p:nvPr/>
        </p:nvSpPr>
        <p:spPr>
          <a:xfrm>
            <a:off x="7589520" y="1645920"/>
            <a:ext cx="365760" cy="320040"/>
          </a:xfrm>
          <a:prstGeom prst="rect">
            <a:avLst/>
          </a:prstGeom>
          <a:noFill/>
          <a:ln/>
        </p:spPr>
        <p:txBody>
          <a:bodyPr wrap="square" lIns="0" tIns="0" rIns="0" bIns="0" rtlCol="0" anchor="ctr"/>
          <a:lstStyle/>
          <a:p>
            <a:pPr marL="0" indent="0">
              <a:buNone/>
            </a:pPr>
            <a:r>
              <a:rPr lang="en-US" sz="1400" dirty="0">
                <a:solidFill>
                  <a:srgbClr val="4CAF50"/>
                </a:solidFill>
                <a:latin typeface="Calibri" pitchFamily="34" charset="0"/>
                <a:ea typeface="Calibri" pitchFamily="34" charset="-122"/>
                <a:cs typeface="Calibri" pitchFamily="34" charset="-120"/>
              </a:rPr>
              <a:t>↑</a:t>
            </a:r>
            <a:endParaRPr lang="en-US" sz="1400" dirty="0"/>
          </a:p>
        </p:txBody>
      </p:sp>
      <p:sp>
        <p:nvSpPr>
          <p:cNvPr id="8" name="Text 5"/>
          <p:cNvSpPr/>
          <p:nvPr/>
        </p:nvSpPr>
        <p:spPr>
          <a:xfrm>
            <a:off x="7955280" y="1645920"/>
            <a:ext cx="2103120" cy="320040"/>
          </a:xfrm>
          <a:prstGeom prst="rect">
            <a:avLst/>
          </a:prstGeom>
          <a:noFill/>
          <a:ln/>
        </p:spPr>
        <p:txBody>
          <a:bodyPr wrap="square" lIns="0" tIns="0" rIns="0" bIns="0" rtlCol="0" anchor="ctr"/>
          <a:lstStyle/>
          <a:p>
            <a:pPr marL="0" indent="0">
              <a:buNone/>
            </a:pPr>
            <a:r>
              <a:rPr lang="en-US" sz="1200" dirty="0">
                <a:solidFill>
                  <a:srgbClr val="222222"/>
                </a:solidFill>
                <a:latin typeface="Calibri" pitchFamily="34" charset="0"/>
                <a:ea typeface="Calibri" pitchFamily="34" charset="-122"/>
                <a:cs typeface="Calibri" pitchFamily="34" charset="-120"/>
              </a:rPr>
              <a:t>Revenue</a:t>
            </a:r>
            <a:endParaRPr lang="en-US" sz="1200" dirty="0"/>
          </a:p>
        </p:txBody>
      </p:sp>
      <p:sp>
        <p:nvSpPr>
          <p:cNvPr id="9" name="Text 6"/>
          <p:cNvSpPr/>
          <p:nvPr/>
        </p:nvSpPr>
        <p:spPr>
          <a:xfrm>
            <a:off x="10058400" y="1645920"/>
            <a:ext cx="1371600" cy="320040"/>
          </a:xfrm>
          <a:prstGeom prst="rect">
            <a:avLst/>
          </a:prstGeom>
          <a:noFill/>
          <a:ln/>
        </p:spPr>
        <p:txBody>
          <a:bodyPr wrap="square" lIns="0" tIns="0" rIns="0" bIns="0" rtlCol="0" anchor="ctr"/>
          <a:lstStyle/>
          <a:p>
            <a:pPr marL="0" indent="0" algn="r">
              <a:buNone/>
            </a:pPr>
            <a:r>
              <a:rPr lang="en-US" sz="1600" b="1" dirty="0">
                <a:solidFill>
                  <a:srgbClr val="FF9900"/>
                </a:solidFill>
                <a:latin typeface="Georgia" pitchFamily="34" charset="0"/>
                <a:ea typeface="Georgia" pitchFamily="34" charset="-122"/>
                <a:cs typeface="Georgia" pitchFamily="34" charset="-120"/>
              </a:rPr>
              <a:t>13.2%</a:t>
            </a:r>
            <a:endParaRPr lang="en-US" sz="1600" dirty="0"/>
          </a:p>
        </p:txBody>
      </p:sp>
      <p:sp>
        <p:nvSpPr>
          <p:cNvPr id="10" name="Text 7"/>
          <p:cNvSpPr/>
          <p:nvPr/>
        </p:nvSpPr>
        <p:spPr>
          <a:xfrm>
            <a:off x="7589520" y="2084832"/>
            <a:ext cx="365760" cy="320040"/>
          </a:xfrm>
          <a:prstGeom prst="rect">
            <a:avLst/>
          </a:prstGeom>
          <a:noFill/>
          <a:ln/>
        </p:spPr>
        <p:txBody>
          <a:bodyPr wrap="square" lIns="0" tIns="0" rIns="0" bIns="0" rtlCol="0" anchor="ctr"/>
          <a:lstStyle/>
          <a:p>
            <a:pPr marL="0" indent="0">
              <a:buNone/>
            </a:pPr>
            <a:r>
              <a:rPr lang="en-US" sz="1400" dirty="0">
                <a:solidFill>
                  <a:srgbClr val="4CAF50"/>
                </a:solidFill>
                <a:latin typeface="Calibri" pitchFamily="34" charset="0"/>
                <a:ea typeface="Calibri" pitchFamily="34" charset="-122"/>
                <a:cs typeface="Calibri" pitchFamily="34" charset="-120"/>
              </a:rPr>
              <a:t>↑↑</a:t>
            </a:r>
            <a:endParaRPr lang="en-US" sz="1400" dirty="0"/>
          </a:p>
        </p:txBody>
      </p:sp>
      <p:sp>
        <p:nvSpPr>
          <p:cNvPr id="11" name="Text 8"/>
          <p:cNvSpPr/>
          <p:nvPr/>
        </p:nvSpPr>
        <p:spPr>
          <a:xfrm>
            <a:off x="7955280" y="2084832"/>
            <a:ext cx="2103120" cy="320040"/>
          </a:xfrm>
          <a:prstGeom prst="rect">
            <a:avLst/>
          </a:prstGeom>
          <a:noFill/>
          <a:ln/>
        </p:spPr>
        <p:txBody>
          <a:bodyPr wrap="square" lIns="0" tIns="0" rIns="0" bIns="0" rtlCol="0" anchor="ctr"/>
          <a:lstStyle/>
          <a:p>
            <a:pPr marL="0" indent="0">
              <a:buNone/>
            </a:pPr>
            <a:r>
              <a:rPr lang="en-US" sz="1200" dirty="0">
                <a:solidFill>
                  <a:srgbClr val="222222"/>
                </a:solidFill>
                <a:latin typeface="Calibri" pitchFamily="34" charset="0"/>
                <a:ea typeface="Calibri" pitchFamily="34" charset="-122"/>
                <a:cs typeface="Calibri" pitchFamily="34" charset="-120"/>
              </a:rPr>
              <a:t>Operating Income</a:t>
            </a:r>
            <a:endParaRPr lang="en-US" sz="1200" dirty="0"/>
          </a:p>
        </p:txBody>
      </p:sp>
      <p:sp>
        <p:nvSpPr>
          <p:cNvPr id="12" name="Text 9"/>
          <p:cNvSpPr/>
          <p:nvPr/>
        </p:nvSpPr>
        <p:spPr>
          <a:xfrm>
            <a:off x="10058400" y="2084832"/>
            <a:ext cx="1371600" cy="320040"/>
          </a:xfrm>
          <a:prstGeom prst="rect">
            <a:avLst/>
          </a:prstGeom>
          <a:noFill/>
          <a:ln/>
        </p:spPr>
        <p:txBody>
          <a:bodyPr wrap="square" lIns="0" tIns="0" rIns="0" bIns="0" rtlCol="0" anchor="ctr"/>
          <a:lstStyle/>
          <a:p>
            <a:pPr marL="0" indent="0" algn="r">
              <a:buNone/>
            </a:pPr>
            <a:r>
              <a:rPr lang="en-US" sz="1600" b="1" dirty="0">
                <a:solidFill>
                  <a:srgbClr val="FF9900"/>
                </a:solidFill>
                <a:latin typeface="Georgia" pitchFamily="34" charset="0"/>
                <a:ea typeface="Georgia" pitchFamily="34" charset="-122"/>
                <a:cs typeface="Georgia" pitchFamily="34" charset="-120"/>
              </a:rPr>
              <a:t>28.4%</a:t>
            </a:r>
            <a:endParaRPr lang="en-US" sz="1600" dirty="0"/>
          </a:p>
        </p:txBody>
      </p:sp>
      <p:sp>
        <p:nvSpPr>
          <p:cNvPr id="13" name="Text 10"/>
          <p:cNvSpPr/>
          <p:nvPr/>
        </p:nvSpPr>
        <p:spPr>
          <a:xfrm>
            <a:off x="7589520" y="2523744"/>
            <a:ext cx="365760" cy="320040"/>
          </a:xfrm>
          <a:prstGeom prst="rect">
            <a:avLst/>
          </a:prstGeom>
          <a:noFill/>
          <a:ln/>
        </p:spPr>
        <p:txBody>
          <a:bodyPr wrap="square" lIns="0" tIns="0" rIns="0" bIns="0" rtlCol="0" anchor="ctr"/>
          <a:lstStyle/>
          <a:p>
            <a:pPr marL="0" indent="0">
              <a:buNone/>
            </a:pPr>
            <a:r>
              <a:rPr lang="en-US" sz="1400" dirty="0">
                <a:solidFill>
                  <a:srgbClr val="4CAF50"/>
                </a:solidFill>
                <a:latin typeface="Calibri" pitchFamily="34" charset="0"/>
                <a:ea typeface="Calibri" pitchFamily="34" charset="-122"/>
                <a:cs typeface="Calibri" pitchFamily="34" charset="-120"/>
              </a:rPr>
              <a:t>↑↑</a:t>
            </a:r>
            <a:endParaRPr lang="en-US" sz="1400" dirty="0"/>
          </a:p>
        </p:txBody>
      </p:sp>
      <p:sp>
        <p:nvSpPr>
          <p:cNvPr id="14" name="Text 11"/>
          <p:cNvSpPr/>
          <p:nvPr/>
        </p:nvSpPr>
        <p:spPr>
          <a:xfrm>
            <a:off x="7955280" y="2523744"/>
            <a:ext cx="2103120" cy="320040"/>
          </a:xfrm>
          <a:prstGeom prst="rect">
            <a:avLst/>
          </a:prstGeom>
          <a:noFill/>
          <a:ln/>
        </p:spPr>
        <p:txBody>
          <a:bodyPr wrap="square" lIns="0" tIns="0" rIns="0" bIns="0" rtlCol="0" anchor="ctr"/>
          <a:lstStyle/>
          <a:p>
            <a:pPr marL="0" indent="0">
              <a:buNone/>
            </a:pPr>
            <a:r>
              <a:rPr lang="en-US" sz="1200" dirty="0">
                <a:solidFill>
                  <a:srgbClr val="222222"/>
                </a:solidFill>
                <a:latin typeface="Calibri" pitchFamily="34" charset="0"/>
                <a:ea typeface="Calibri" pitchFamily="34" charset="-122"/>
                <a:cs typeface="Calibri" pitchFamily="34" charset="-120"/>
              </a:rPr>
              <a:t>Net Income</a:t>
            </a:r>
            <a:endParaRPr lang="en-US" sz="1200" dirty="0"/>
          </a:p>
        </p:txBody>
      </p:sp>
      <p:sp>
        <p:nvSpPr>
          <p:cNvPr id="15" name="Text 12"/>
          <p:cNvSpPr/>
          <p:nvPr/>
        </p:nvSpPr>
        <p:spPr>
          <a:xfrm>
            <a:off x="10058400" y="2523744"/>
            <a:ext cx="1371600" cy="320040"/>
          </a:xfrm>
          <a:prstGeom prst="rect">
            <a:avLst/>
          </a:prstGeom>
          <a:noFill/>
          <a:ln/>
        </p:spPr>
        <p:txBody>
          <a:bodyPr wrap="square" lIns="0" tIns="0" rIns="0" bIns="0" rtlCol="0" anchor="ctr"/>
          <a:lstStyle/>
          <a:p>
            <a:pPr marL="0" indent="0" algn="r">
              <a:buNone/>
            </a:pPr>
            <a:r>
              <a:rPr lang="en-US" sz="1600" b="1" dirty="0">
                <a:solidFill>
                  <a:srgbClr val="FF9900"/>
                </a:solidFill>
                <a:latin typeface="Georgia" pitchFamily="34" charset="0"/>
                <a:ea typeface="Georgia" pitchFamily="34" charset="-122"/>
                <a:cs typeface="Georgia" pitchFamily="34" charset="-120"/>
              </a:rPr>
              <a:t>35.8%</a:t>
            </a:r>
            <a:endParaRPr lang="en-US" sz="1600" dirty="0"/>
          </a:p>
        </p:txBody>
      </p:sp>
      <p:sp>
        <p:nvSpPr>
          <p:cNvPr id="16" name="Text 13"/>
          <p:cNvSpPr/>
          <p:nvPr/>
        </p:nvSpPr>
        <p:spPr>
          <a:xfrm>
            <a:off x="7589520" y="2962656"/>
            <a:ext cx="365760" cy="320040"/>
          </a:xfrm>
          <a:prstGeom prst="rect">
            <a:avLst/>
          </a:prstGeom>
          <a:noFill/>
          <a:ln/>
        </p:spPr>
        <p:txBody>
          <a:bodyPr wrap="square" lIns="0" tIns="0" rIns="0" bIns="0" rtlCol="0" anchor="ctr"/>
          <a:lstStyle/>
          <a:p>
            <a:pPr marL="0" indent="0">
              <a:buNone/>
            </a:pPr>
            <a:r>
              <a:rPr lang="en-US" sz="1400" dirty="0">
                <a:solidFill>
                  <a:srgbClr val="4CAF50"/>
                </a:solidFill>
                <a:latin typeface="Calibri" pitchFamily="34" charset="0"/>
                <a:ea typeface="Calibri" pitchFamily="34" charset="-122"/>
                <a:cs typeface="Calibri" pitchFamily="34" charset="-120"/>
              </a:rPr>
              <a:t>↑↑</a:t>
            </a:r>
            <a:endParaRPr lang="en-US" sz="1400" dirty="0"/>
          </a:p>
        </p:txBody>
      </p:sp>
      <p:sp>
        <p:nvSpPr>
          <p:cNvPr id="17" name="Text 14"/>
          <p:cNvSpPr/>
          <p:nvPr/>
        </p:nvSpPr>
        <p:spPr>
          <a:xfrm>
            <a:off x="7955280" y="2962656"/>
            <a:ext cx="2103120" cy="320040"/>
          </a:xfrm>
          <a:prstGeom prst="rect">
            <a:avLst/>
          </a:prstGeom>
          <a:noFill/>
          <a:ln/>
        </p:spPr>
        <p:txBody>
          <a:bodyPr wrap="square" lIns="0" tIns="0" rIns="0" bIns="0" rtlCol="0" anchor="ctr"/>
          <a:lstStyle/>
          <a:p>
            <a:pPr marL="0" indent="0">
              <a:buNone/>
            </a:pPr>
            <a:r>
              <a:rPr lang="en-US" sz="1200" dirty="0">
                <a:solidFill>
                  <a:srgbClr val="222222"/>
                </a:solidFill>
                <a:latin typeface="Calibri" pitchFamily="34" charset="0"/>
                <a:ea typeface="Calibri" pitchFamily="34" charset="-122"/>
                <a:cs typeface="Calibri" pitchFamily="34" charset="-120"/>
              </a:rPr>
              <a:t>Diluted EPS</a:t>
            </a:r>
            <a:endParaRPr lang="en-US" sz="1200" dirty="0"/>
          </a:p>
        </p:txBody>
      </p:sp>
      <p:sp>
        <p:nvSpPr>
          <p:cNvPr id="18" name="Text 15"/>
          <p:cNvSpPr/>
          <p:nvPr/>
        </p:nvSpPr>
        <p:spPr>
          <a:xfrm>
            <a:off x="10058400" y="2962656"/>
            <a:ext cx="1371600" cy="320040"/>
          </a:xfrm>
          <a:prstGeom prst="rect">
            <a:avLst/>
          </a:prstGeom>
          <a:noFill/>
          <a:ln/>
        </p:spPr>
        <p:txBody>
          <a:bodyPr wrap="square" lIns="0" tIns="0" rIns="0" bIns="0" rtlCol="0" anchor="ctr"/>
          <a:lstStyle/>
          <a:p>
            <a:pPr marL="0" indent="0" algn="r">
              <a:buNone/>
            </a:pPr>
            <a:r>
              <a:rPr lang="en-US" sz="1600" b="1" dirty="0">
                <a:solidFill>
                  <a:srgbClr val="FF9900"/>
                </a:solidFill>
                <a:latin typeface="Georgia" pitchFamily="34" charset="0"/>
                <a:ea typeface="Georgia" pitchFamily="34" charset="-122"/>
                <a:cs typeface="Georgia" pitchFamily="34" charset="-120"/>
              </a:rPr>
              <a:t>35.2%</a:t>
            </a:r>
            <a:endParaRPr lang="en-US" sz="1600" dirty="0"/>
          </a:p>
        </p:txBody>
      </p:sp>
      <p:sp>
        <p:nvSpPr>
          <p:cNvPr id="19" name="Text 16"/>
          <p:cNvSpPr/>
          <p:nvPr/>
        </p:nvSpPr>
        <p:spPr>
          <a:xfrm>
            <a:off x="7589520" y="3401568"/>
            <a:ext cx="365760" cy="320040"/>
          </a:xfrm>
          <a:prstGeom prst="rect">
            <a:avLst/>
          </a:prstGeom>
          <a:noFill/>
          <a:ln/>
        </p:spPr>
        <p:txBody>
          <a:bodyPr wrap="square" lIns="0" tIns="0" rIns="0" bIns="0" rtlCol="0" anchor="ctr"/>
          <a:lstStyle/>
          <a:p>
            <a:pPr marL="0" indent="0">
              <a:buNone/>
            </a:pPr>
            <a:r>
              <a:rPr lang="en-US" sz="1400" dirty="0">
                <a:solidFill>
                  <a:srgbClr val="4CAF50"/>
                </a:solidFill>
                <a:latin typeface="Calibri" pitchFamily="34" charset="0"/>
                <a:ea typeface="Calibri" pitchFamily="34" charset="-122"/>
                <a:cs typeface="Calibri" pitchFamily="34" charset="-120"/>
              </a:rPr>
              <a:t>↑</a:t>
            </a:r>
            <a:endParaRPr lang="en-US" sz="1400" dirty="0"/>
          </a:p>
        </p:txBody>
      </p:sp>
      <p:sp>
        <p:nvSpPr>
          <p:cNvPr id="20" name="Text 17"/>
          <p:cNvSpPr/>
          <p:nvPr/>
        </p:nvSpPr>
        <p:spPr>
          <a:xfrm>
            <a:off x="7955280" y="3401568"/>
            <a:ext cx="2103120" cy="320040"/>
          </a:xfrm>
          <a:prstGeom prst="rect">
            <a:avLst/>
          </a:prstGeom>
          <a:noFill/>
          <a:ln/>
        </p:spPr>
        <p:txBody>
          <a:bodyPr wrap="square" lIns="0" tIns="0" rIns="0" bIns="0" rtlCol="0" anchor="ctr"/>
          <a:lstStyle/>
          <a:p>
            <a:pPr marL="0" indent="0">
              <a:buNone/>
            </a:pPr>
            <a:r>
              <a:rPr lang="en-US" sz="1200" dirty="0">
                <a:solidFill>
                  <a:srgbClr val="222222"/>
                </a:solidFill>
                <a:latin typeface="Calibri" pitchFamily="34" charset="0"/>
                <a:ea typeface="Calibri" pitchFamily="34" charset="-122"/>
                <a:cs typeface="Calibri" pitchFamily="34" charset="-120"/>
              </a:rPr>
              <a:t>Operating Cash Flow</a:t>
            </a:r>
            <a:endParaRPr lang="en-US" sz="1200" dirty="0"/>
          </a:p>
        </p:txBody>
      </p:sp>
      <p:sp>
        <p:nvSpPr>
          <p:cNvPr id="21" name="Text 18"/>
          <p:cNvSpPr/>
          <p:nvPr/>
        </p:nvSpPr>
        <p:spPr>
          <a:xfrm>
            <a:off x="10058400" y="3401568"/>
            <a:ext cx="1371600" cy="320040"/>
          </a:xfrm>
          <a:prstGeom prst="rect">
            <a:avLst/>
          </a:prstGeom>
          <a:noFill/>
          <a:ln/>
        </p:spPr>
        <p:txBody>
          <a:bodyPr wrap="square" lIns="0" tIns="0" rIns="0" bIns="0" rtlCol="0" anchor="ctr"/>
          <a:lstStyle/>
          <a:p>
            <a:pPr marL="0" indent="0" algn="r">
              <a:buNone/>
            </a:pPr>
            <a:r>
              <a:rPr lang="en-US" sz="1600" b="1" dirty="0">
                <a:solidFill>
                  <a:srgbClr val="FF9900"/>
                </a:solidFill>
                <a:latin typeface="Georgia" pitchFamily="34" charset="0"/>
                <a:ea typeface="Georgia" pitchFamily="34" charset="-122"/>
                <a:cs typeface="Georgia" pitchFamily="34" charset="-120"/>
              </a:rPr>
              <a:t>18.8%</a:t>
            </a:r>
            <a:endParaRPr lang="en-US" sz="1600" dirty="0"/>
          </a:p>
        </p:txBody>
      </p:sp>
      <p:sp>
        <p:nvSpPr>
          <p:cNvPr id="22" name="Text 19"/>
          <p:cNvSpPr/>
          <p:nvPr/>
        </p:nvSpPr>
        <p:spPr>
          <a:xfrm>
            <a:off x="7589520" y="3840480"/>
            <a:ext cx="365760" cy="320040"/>
          </a:xfrm>
          <a:prstGeom prst="rect">
            <a:avLst/>
          </a:prstGeom>
          <a:noFill/>
          <a:ln/>
        </p:spPr>
        <p:txBody>
          <a:bodyPr wrap="square" lIns="0" tIns="0" rIns="0" bIns="0" rtlCol="0" anchor="ctr"/>
          <a:lstStyle/>
          <a:p>
            <a:pPr marL="0" indent="0">
              <a:buNone/>
            </a:pPr>
            <a:r>
              <a:rPr lang="en-US" sz="1400" dirty="0">
                <a:solidFill>
                  <a:srgbClr val="4CAF50"/>
                </a:solidFill>
                <a:latin typeface="Calibri" pitchFamily="34" charset="0"/>
                <a:ea typeface="Calibri" pitchFamily="34" charset="-122"/>
                <a:cs typeface="Calibri" pitchFamily="34" charset="-120"/>
              </a:rPr>
              <a:t>↑↑</a:t>
            </a:r>
            <a:endParaRPr lang="en-US" sz="1400" dirty="0"/>
          </a:p>
        </p:txBody>
      </p:sp>
      <p:sp>
        <p:nvSpPr>
          <p:cNvPr id="23" name="Text 20"/>
          <p:cNvSpPr/>
          <p:nvPr/>
        </p:nvSpPr>
        <p:spPr>
          <a:xfrm>
            <a:off x="7955280" y="3840480"/>
            <a:ext cx="2103120" cy="320040"/>
          </a:xfrm>
          <a:prstGeom prst="rect">
            <a:avLst/>
          </a:prstGeom>
          <a:noFill/>
          <a:ln/>
        </p:spPr>
        <p:txBody>
          <a:bodyPr wrap="square" lIns="0" tIns="0" rIns="0" bIns="0" rtlCol="0" anchor="ctr"/>
          <a:lstStyle/>
          <a:p>
            <a:pPr marL="0" indent="0">
              <a:buNone/>
            </a:pPr>
            <a:r>
              <a:rPr lang="en-US" sz="1200" dirty="0">
                <a:solidFill>
                  <a:srgbClr val="222222"/>
                </a:solidFill>
                <a:latin typeface="Calibri" pitchFamily="34" charset="0"/>
                <a:ea typeface="Calibri" pitchFamily="34" charset="-122"/>
                <a:cs typeface="Calibri" pitchFamily="34" charset="-120"/>
              </a:rPr>
              <a:t>AWS Revenue</a:t>
            </a:r>
            <a:endParaRPr lang="en-US" sz="1200" dirty="0"/>
          </a:p>
        </p:txBody>
      </p:sp>
      <p:sp>
        <p:nvSpPr>
          <p:cNvPr id="24" name="Text 21"/>
          <p:cNvSpPr/>
          <p:nvPr/>
        </p:nvSpPr>
        <p:spPr>
          <a:xfrm>
            <a:off x="10058400" y="3840480"/>
            <a:ext cx="1371600" cy="320040"/>
          </a:xfrm>
          <a:prstGeom prst="rect">
            <a:avLst/>
          </a:prstGeom>
          <a:noFill/>
          <a:ln/>
        </p:spPr>
        <p:txBody>
          <a:bodyPr wrap="square" lIns="0" tIns="0" rIns="0" bIns="0" rtlCol="0" anchor="ctr"/>
          <a:lstStyle/>
          <a:p>
            <a:pPr marL="0" indent="0" algn="r">
              <a:buNone/>
            </a:pPr>
            <a:r>
              <a:rPr lang="en-US" sz="1600" b="1" dirty="0">
                <a:solidFill>
                  <a:srgbClr val="FF9900"/>
                </a:solidFill>
                <a:latin typeface="Georgia" pitchFamily="34" charset="0"/>
                <a:ea typeface="Georgia" pitchFamily="34" charset="-122"/>
                <a:cs typeface="Georgia" pitchFamily="34" charset="-120"/>
              </a:rPr>
              <a:t>24.0%+</a:t>
            </a:r>
            <a:endParaRPr lang="en-US" sz="1600" dirty="0"/>
          </a:p>
        </p:txBody>
      </p:sp>
      <p:sp>
        <p:nvSpPr>
          <p:cNvPr id="25" name="Shape 22"/>
          <p:cNvSpPr/>
          <p:nvPr/>
        </p:nvSpPr>
        <p:spPr>
          <a:xfrm>
            <a:off x="457200" y="4892040"/>
            <a:ext cx="11274552" cy="1143000"/>
          </a:xfrm>
          <a:prstGeom prst="rect">
            <a:avLst/>
          </a:prstGeom>
          <a:solidFill>
            <a:srgbClr val="1A2332"/>
          </a:solidFill>
          <a:ln/>
        </p:spPr>
        <p:txBody>
          <a:bodyPr/>
          <a:lstStyle/>
          <a:p>
            <a:endParaRPr lang="en-US"/>
          </a:p>
        </p:txBody>
      </p:sp>
      <p:sp>
        <p:nvSpPr>
          <p:cNvPr id="26" name="Text 23"/>
          <p:cNvSpPr/>
          <p:nvPr/>
        </p:nvSpPr>
        <p:spPr>
          <a:xfrm>
            <a:off x="731520" y="4983480"/>
            <a:ext cx="10725912" cy="960120"/>
          </a:xfrm>
          <a:prstGeom prst="rect">
            <a:avLst/>
          </a:prstGeom>
          <a:noFill/>
          <a:ln/>
        </p:spPr>
        <p:txBody>
          <a:bodyPr wrap="square" lIns="0" tIns="0" rIns="0" bIns="0" rtlCol="0" anchor="ctr"/>
          <a:lstStyle/>
          <a:p>
            <a:pPr marL="0" indent="0">
              <a:buNone/>
            </a:pPr>
            <a:r>
              <a:rPr lang="en-US" sz="1400" b="1" dirty="0">
                <a:solidFill>
                  <a:srgbClr val="FF9900"/>
                </a:solidFill>
                <a:latin typeface="Calibri" pitchFamily="34" charset="0"/>
                <a:ea typeface="Calibri" pitchFamily="34" charset="-122"/>
                <a:cs typeface="Calibri" pitchFamily="34" charset="-120"/>
              </a:rPr>
              <a:t>THE PROFITABILITY INFLECTION:  </a:t>
            </a:r>
            <a:r>
              <a:rPr lang="en-US" sz="1100" dirty="0">
                <a:solidFill>
                  <a:srgbClr val="FFFFFF"/>
                </a:solidFill>
                <a:latin typeface="Calibri" pitchFamily="34" charset="0"/>
                <a:ea typeface="Calibri" pitchFamily="34" charset="-122"/>
                <a:cs typeface="Calibri" pitchFamily="34" charset="-120"/>
              </a:rPr>
              <a:t>Revenue grew 86% in 5 years ($386B→$717B). But the real story is operating income: from $22.9B in 2020 through a trough of $12.2B in 2022 to $80.0B in 2025 — a 249% increase. AWS margins expanded to 35%. North America stores went from breakeven to $29.6B in operating income. This is a company that has learned to print money.</a:t>
            </a:r>
            <a:endParaRPr lang="en-US" sz="1400" dirty="0"/>
          </a:p>
        </p:txBody>
      </p:sp>
      <p:sp>
        <p:nvSpPr>
          <p:cNvPr id="27" name="Text 24"/>
          <p:cNvSpPr/>
          <p:nvPr/>
        </p:nvSpPr>
        <p:spPr>
          <a:xfrm>
            <a:off x="457200" y="6537960"/>
            <a:ext cx="11274552" cy="228600"/>
          </a:xfrm>
          <a:prstGeom prst="rect">
            <a:avLst/>
          </a:prstGeom>
          <a:noFill/>
          <a:ln/>
        </p:spPr>
        <p:txBody>
          <a:bodyPr wrap="square" rtlCol="0" anchor="ctr"/>
          <a:lstStyle/>
          <a:p>
            <a:pPr marL="0" indent="0" algn="ctr">
              <a:buNone/>
            </a:pPr>
            <a:r>
              <a:rPr lang="en-US" sz="700" dirty="0">
                <a:solidFill>
                  <a:srgbClr val="999999"/>
                </a:solidFill>
                <a:latin typeface="Calibri" pitchFamily="34" charset="0"/>
                <a:ea typeface="Calibri" pitchFamily="34" charset="-122"/>
                <a:cs typeface="Calibri" pitchFamily="34" charset="-120"/>
              </a:rPr>
              <a:t>Source: Amazon 10-K Annual Reports FY2020–FY2024, FY2025 Q4 Earnings Release</a:t>
            </a:r>
            <a:endParaRPr lang="en-US" sz="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A2332"/>
        </a:solidFill>
        <a:effectLst/>
      </p:bgPr>
    </p:bg>
    <p:spTree>
      <p:nvGrpSpPr>
        <p:cNvPr id="1" name=""/>
        <p:cNvGrpSpPr/>
        <p:nvPr/>
      </p:nvGrpSpPr>
      <p:grpSpPr>
        <a:xfrm>
          <a:off x="0" y="0"/>
          <a:ext cx="0" cy="0"/>
          <a:chOff x="0" y="0"/>
          <a:chExt cx="0" cy="0"/>
        </a:xfrm>
      </p:grpSpPr>
      <p:sp>
        <p:nvSpPr>
          <p:cNvPr id="2" name="Shape 0"/>
          <p:cNvSpPr/>
          <p:nvPr/>
        </p:nvSpPr>
        <p:spPr>
          <a:xfrm>
            <a:off x="0" y="0"/>
            <a:ext cx="12188952" cy="54864"/>
          </a:xfrm>
          <a:prstGeom prst="rect">
            <a:avLst/>
          </a:prstGeom>
          <a:solidFill>
            <a:srgbClr val="FF9900"/>
          </a:solidFill>
          <a:ln/>
        </p:spPr>
        <p:txBody>
          <a:bodyPr/>
          <a:lstStyle/>
          <a:p>
            <a:endParaRPr lang="en-US"/>
          </a:p>
        </p:txBody>
      </p:sp>
      <p:sp>
        <p:nvSpPr>
          <p:cNvPr id="3" name="Text 1"/>
          <p:cNvSpPr/>
          <p:nvPr/>
        </p:nvSpPr>
        <p:spPr>
          <a:xfrm>
            <a:off x="731520" y="320040"/>
            <a:ext cx="10725912" cy="502920"/>
          </a:xfrm>
          <a:prstGeom prst="rect">
            <a:avLst/>
          </a:prstGeom>
          <a:noFill/>
          <a:ln/>
        </p:spPr>
        <p:txBody>
          <a:bodyPr wrap="square"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COMPETITIVE MOAT — FOUR PILLARS</a:t>
            </a:r>
            <a:endParaRPr lang="en-US" sz="2800" dirty="0"/>
          </a:p>
        </p:txBody>
      </p:sp>
      <p:sp>
        <p:nvSpPr>
          <p:cNvPr id="4" name="Shape 2"/>
          <p:cNvSpPr/>
          <p:nvPr/>
        </p:nvSpPr>
        <p:spPr>
          <a:xfrm>
            <a:off x="548640" y="1097280"/>
            <a:ext cx="5440680" cy="2148840"/>
          </a:xfrm>
          <a:prstGeom prst="rect">
            <a:avLst/>
          </a:prstGeom>
          <a:solidFill>
            <a:srgbClr val="0F1820"/>
          </a:solidFill>
          <a:ln/>
          <a:effectLst>
            <a:outerShdw blurRad="76200" dist="25400" dir="16200000" algn="bl" rotWithShape="0">
              <a:srgbClr val="000000">
                <a:alpha val="12000"/>
              </a:srgbClr>
            </a:outerShdw>
          </a:effectLst>
        </p:spPr>
        <p:txBody>
          <a:bodyPr/>
          <a:lstStyle/>
          <a:p>
            <a:endParaRPr lang="en-US"/>
          </a:p>
        </p:txBody>
      </p:sp>
      <p:sp>
        <p:nvSpPr>
          <p:cNvPr id="5" name="Shape 3"/>
          <p:cNvSpPr/>
          <p:nvPr/>
        </p:nvSpPr>
        <p:spPr>
          <a:xfrm>
            <a:off x="548640" y="1097280"/>
            <a:ext cx="64008" cy="2148840"/>
          </a:xfrm>
          <a:prstGeom prst="rect">
            <a:avLst/>
          </a:prstGeom>
          <a:solidFill>
            <a:srgbClr val="FF9900"/>
          </a:solidFill>
          <a:ln/>
        </p:spPr>
        <p:txBody>
          <a:bodyPr/>
          <a:lstStyle/>
          <a:p>
            <a:endParaRPr lang="en-US"/>
          </a:p>
        </p:txBody>
      </p:sp>
      <p:sp>
        <p:nvSpPr>
          <p:cNvPr id="6" name="Text 4"/>
          <p:cNvSpPr/>
          <p:nvPr/>
        </p:nvSpPr>
        <p:spPr>
          <a:xfrm>
            <a:off x="777240" y="1188720"/>
            <a:ext cx="5029200" cy="320040"/>
          </a:xfrm>
          <a:prstGeom prst="rect">
            <a:avLst/>
          </a:prstGeom>
          <a:noFill/>
          <a:ln/>
        </p:spPr>
        <p:txBody>
          <a:bodyPr wrap="square" lIns="0" tIns="0" rIns="0" bIns="0" rtlCol="0" anchor="ctr"/>
          <a:lstStyle/>
          <a:p>
            <a:pPr marL="0" indent="0">
              <a:buNone/>
            </a:pPr>
            <a:r>
              <a:rPr lang="en-US" sz="1400" b="1" dirty="0">
                <a:solidFill>
                  <a:srgbClr val="FF9900"/>
                </a:solidFill>
                <a:latin typeface="Georgia" pitchFamily="34" charset="0"/>
                <a:ea typeface="Georgia" pitchFamily="34" charset="-122"/>
                <a:cs typeface="Georgia" pitchFamily="34" charset="-120"/>
              </a:rPr>
              <a:t>COST ADVANTAGES &amp; SCALE</a:t>
            </a:r>
            <a:endParaRPr lang="en-US" sz="1400" dirty="0"/>
          </a:p>
        </p:txBody>
      </p:sp>
      <p:sp>
        <p:nvSpPr>
          <p:cNvPr id="7" name="Text 5"/>
          <p:cNvSpPr/>
          <p:nvPr/>
        </p:nvSpPr>
        <p:spPr>
          <a:xfrm>
            <a:off x="777240" y="1554480"/>
            <a:ext cx="5029200" cy="1554480"/>
          </a:xfrm>
          <a:prstGeom prst="rect">
            <a:avLst/>
          </a:prstGeom>
          <a:noFill/>
          <a:ln/>
        </p:spPr>
        <p:txBody>
          <a:bodyPr wrap="square" lIns="0" tIns="0" rIns="0" bIns="0" rtlCol="0" anchor="ctr"/>
          <a:lstStyle/>
          <a:p>
            <a:pPr marL="0" indent="0">
              <a:lnSpc>
                <a:spcPct val="115000"/>
              </a:lnSpc>
              <a:buNone/>
            </a:pPr>
            <a:r>
              <a:rPr lang="en-US" sz="950" dirty="0">
                <a:solidFill>
                  <a:srgbClr val="FFFFFF"/>
                </a:solidFill>
                <a:latin typeface="Calibri" pitchFamily="34" charset="0"/>
                <a:ea typeface="Calibri" pitchFamily="34" charset="-122"/>
                <a:cs typeface="Calibri" pitchFamily="34" charset="-120"/>
              </a:rPr>
              <a:t>• Lowest-priced US retailer 9 years running (14% lower)</a:t>
            </a:r>
            <a:endParaRPr lang="en-US" sz="950" dirty="0"/>
          </a:p>
          <a:p>
            <a:pPr marL="0" indent="0">
              <a:lnSpc>
                <a:spcPct val="115000"/>
              </a:lnSpc>
              <a:buNone/>
            </a:pPr>
            <a:r>
              <a:rPr lang="en-US" sz="950" dirty="0">
                <a:solidFill>
                  <a:srgbClr val="FFFFFF"/>
                </a:solidFill>
                <a:latin typeface="Calibri" pitchFamily="34" charset="0"/>
                <a:ea typeface="Calibri" pitchFamily="34" charset="-122"/>
                <a:cs typeface="Calibri" pitchFamily="34" charset="-120"/>
              </a:rPr>
              <a:t>• 1.57M employees, 400+ fulfillment centers globally</a:t>
            </a:r>
            <a:endParaRPr lang="en-US" sz="950" dirty="0"/>
          </a:p>
          <a:p>
            <a:pPr marL="0" indent="0">
              <a:lnSpc>
                <a:spcPct val="115000"/>
              </a:lnSpc>
              <a:buNone/>
            </a:pPr>
            <a:r>
              <a:rPr lang="en-US" sz="950" dirty="0">
                <a:solidFill>
                  <a:srgbClr val="FFFFFF"/>
                </a:solidFill>
                <a:latin typeface="Calibri" pitchFamily="34" charset="0"/>
                <a:ea typeface="Calibri" pitchFamily="34" charset="-122"/>
                <a:cs typeface="Calibri" pitchFamily="34" charset="-120"/>
              </a:rPr>
              <a:t>• 8B+ same/next-day items delivered in US in 2025</a:t>
            </a:r>
            <a:endParaRPr lang="en-US" sz="950" dirty="0"/>
          </a:p>
          <a:p>
            <a:pPr marL="0" indent="0">
              <a:lnSpc>
                <a:spcPct val="115000"/>
              </a:lnSpc>
              <a:buNone/>
            </a:pPr>
            <a:r>
              <a:rPr lang="en-US" sz="950" dirty="0">
                <a:solidFill>
                  <a:srgbClr val="FFFFFF"/>
                </a:solidFill>
                <a:latin typeface="Calibri" pitchFamily="34" charset="0"/>
                <a:ea typeface="Calibri" pitchFamily="34" charset="-122"/>
                <a:cs typeface="Calibri" pitchFamily="34" charset="-120"/>
              </a:rPr>
              <a:t>• Custom chips (Graviton 40% more price-performant)</a:t>
            </a:r>
            <a:endParaRPr lang="en-US" sz="950" dirty="0"/>
          </a:p>
        </p:txBody>
      </p:sp>
      <p:sp>
        <p:nvSpPr>
          <p:cNvPr id="8" name="Shape 6"/>
          <p:cNvSpPr/>
          <p:nvPr/>
        </p:nvSpPr>
        <p:spPr>
          <a:xfrm>
            <a:off x="6217920" y="1097280"/>
            <a:ext cx="5440680" cy="2148840"/>
          </a:xfrm>
          <a:prstGeom prst="rect">
            <a:avLst/>
          </a:prstGeom>
          <a:solidFill>
            <a:srgbClr val="0F1820"/>
          </a:solidFill>
          <a:ln/>
          <a:effectLst>
            <a:outerShdw blurRad="76200" dist="25400" dir="16200000" algn="bl" rotWithShape="0">
              <a:srgbClr val="000000">
                <a:alpha val="12000"/>
              </a:srgbClr>
            </a:outerShdw>
          </a:effectLst>
        </p:spPr>
        <p:txBody>
          <a:bodyPr/>
          <a:lstStyle/>
          <a:p>
            <a:endParaRPr lang="en-US"/>
          </a:p>
        </p:txBody>
      </p:sp>
      <p:sp>
        <p:nvSpPr>
          <p:cNvPr id="9" name="Shape 7"/>
          <p:cNvSpPr/>
          <p:nvPr/>
        </p:nvSpPr>
        <p:spPr>
          <a:xfrm>
            <a:off x="6217920" y="1097280"/>
            <a:ext cx="64008" cy="2148840"/>
          </a:xfrm>
          <a:prstGeom prst="rect">
            <a:avLst/>
          </a:prstGeom>
          <a:solidFill>
            <a:srgbClr val="00A8E1"/>
          </a:solidFill>
          <a:ln/>
        </p:spPr>
        <p:txBody>
          <a:bodyPr/>
          <a:lstStyle/>
          <a:p>
            <a:endParaRPr lang="en-US"/>
          </a:p>
        </p:txBody>
      </p:sp>
      <p:sp>
        <p:nvSpPr>
          <p:cNvPr id="10" name="Text 8"/>
          <p:cNvSpPr/>
          <p:nvPr/>
        </p:nvSpPr>
        <p:spPr>
          <a:xfrm>
            <a:off x="6446520" y="1188720"/>
            <a:ext cx="5029200" cy="320040"/>
          </a:xfrm>
          <a:prstGeom prst="rect">
            <a:avLst/>
          </a:prstGeom>
          <a:noFill/>
          <a:ln/>
        </p:spPr>
        <p:txBody>
          <a:bodyPr wrap="square" lIns="0" tIns="0" rIns="0" bIns="0" rtlCol="0" anchor="ctr"/>
          <a:lstStyle/>
          <a:p>
            <a:pPr marL="0" indent="0">
              <a:buNone/>
            </a:pPr>
            <a:r>
              <a:rPr lang="en-US" sz="1400" b="1" dirty="0">
                <a:solidFill>
                  <a:srgbClr val="00A8E1"/>
                </a:solidFill>
                <a:latin typeface="Georgia" pitchFamily="34" charset="0"/>
                <a:ea typeface="Georgia" pitchFamily="34" charset="-122"/>
                <a:cs typeface="Georgia" pitchFamily="34" charset="-120"/>
              </a:rPr>
              <a:t>SWITCHING COSTS</a:t>
            </a:r>
            <a:endParaRPr lang="en-US" sz="1400" dirty="0"/>
          </a:p>
        </p:txBody>
      </p:sp>
      <p:sp>
        <p:nvSpPr>
          <p:cNvPr id="11" name="Text 9"/>
          <p:cNvSpPr/>
          <p:nvPr/>
        </p:nvSpPr>
        <p:spPr>
          <a:xfrm>
            <a:off x="6446520" y="1554480"/>
            <a:ext cx="5029200" cy="1554480"/>
          </a:xfrm>
          <a:prstGeom prst="rect">
            <a:avLst/>
          </a:prstGeom>
          <a:noFill/>
          <a:ln/>
        </p:spPr>
        <p:txBody>
          <a:bodyPr wrap="square" lIns="0" tIns="0" rIns="0" bIns="0" rtlCol="0" anchor="ctr"/>
          <a:lstStyle/>
          <a:p>
            <a:pPr marL="0" indent="0">
              <a:lnSpc>
                <a:spcPct val="115000"/>
              </a:lnSpc>
              <a:buNone/>
            </a:pPr>
            <a:r>
              <a:rPr lang="en-US" sz="950" dirty="0">
                <a:solidFill>
                  <a:srgbClr val="FFFFFF"/>
                </a:solidFill>
                <a:latin typeface="Calibri" pitchFamily="34" charset="0"/>
                <a:ea typeface="Calibri" pitchFamily="34" charset="-122"/>
                <a:cs typeface="Calibri" pitchFamily="34" charset="-120"/>
              </a:rPr>
              <a:t>• AWS: Multi-year enterprise contracts, $244B backlog</a:t>
            </a:r>
            <a:endParaRPr lang="en-US" sz="950" dirty="0"/>
          </a:p>
          <a:p>
            <a:pPr marL="0" indent="0">
              <a:lnSpc>
                <a:spcPct val="115000"/>
              </a:lnSpc>
              <a:buNone/>
            </a:pPr>
            <a:r>
              <a:rPr lang="en-US" sz="950" dirty="0">
                <a:solidFill>
                  <a:srgbClr val="FFFFFF"/>
                </a:solidFill>
                <a:latin typeface="Calibri" pitchFamily="34" charset="0"/>
                <a:ea typeface="Calibri" pitchFamily="34" charset="-122"/>
                <a:cs typeface="Calibri" pitchFamily="34" charset="-120"/>
              </a:rPr>
              <a:t>• Prime: 200M+ members, deeply embedded in daily life</a:t>
            </a:r>
            <a:endParaRPr lang="en-US" sz="950" dirty="0"/>
          </a:p>
          <a:p>
            <a:pPr marL="0" indent="0">
              <a:lnSpc>
                <a:spcPct val="115000"/>
              </a:lnSpc>
              <a:buNone/>
            </a:pPr>
            <a:r>
              <a:rPr lang="en-US" sz="950" dirty="0">
                <a:solidFill>
                  <a:srgbClr val="FFFFFF"/>
                </a:solidFill>
                <a:latin typeface="Calibri" pitchFamily="34" charset="0"/>
                <a:ea typeface="Calibri" pitchFamily="34" charset="-122"/>
                <a:cs typeface="Calibri" pitchFamily="34" charset="-120"/>
              </a:rPr>
              <a:t>• Seller ecosystem: 61% of units from 3P sellers</a:t>
            </a:r>
            <a:endParaRPr lang="en-US" sz="950" dirty="0"/>
          </a:p>
          <a:p>
            <a:pPr marL="0" indent="0">
              <a:lnSpc>
                <a:spcPct val="115000"/>
              </a:lnSpc>
              <a:buNone/>
            </a:pPr>
            <a:r>
              <a:rPr lang="en-US" sz="950" dirty="0">
                <a:solidFill>
                  <a:srgbClr val="FFFFFF"/>
                </a:solidFill>
                <a:latin typeface="Calibri" pitchFamily="34" charset="0"/>
                <a:ea typeface="Calibri" pitchFamily="34" charset="-122"/>
                <a:cs typeface="Calibri" pitchFamily="34" charset="-120"/>
              </a:rPr>
              <a:t>• FBA logistics lock-in for millions of merchants</a:t>
            </a:r>
            <a:endParaRPr lang="en-US" sz="950" dirty="0"/>
          </a:p>
        </p:txBody>
      </p:sp>
      <p:sp>
        <p:nvSpPr>
          <p:cNvPr id="12" name="Shape 10"/>
          <p:cNvSpPr/>
          <p:nvPr/>
        </p:nvSpPr>
        <p:spPr>
          <a:xfrm>
            <a:off x="548640" y="3520440"/>
            <a:ext cx="5440680" cy="2148840"/>
          </a:xfrm>
          <a:prstGeom prst="rect">
            <a:avLst/>
          </a:prstGeom>
          <a:solidFill>
            <a:srgbClr val="0F1820"/>
          </a:solidFill>
          <a:ln/>
          <a:effectLst>
            <a:outerShdw blurRad="76200" dist="25400" dir="16200000" algn="bl" rotWithShape="0">
              <a:srgbClr val="000000">
                <a:alpha val="12000"/>
              </a:srgbClr>
            </a:outerShdw>
          </a:effectLst>
        </p:spPr>
        <p:txBody>
          <a:bodyPr/>
          <a:lstStyle/>
          <a:p>
            <a:endParaRPr lang="en-US"/>
          </a:p>
        </p:txBody>
      </p:sp>
      <p:sp>
        <p:nvSpPr>
          <p:cNvPr id="13" name="Shape 11"/>
          <p:cNvSpPr/>
          <p:nvPr/>
        </p:nvSpPr>
        <p:spPr>
          <a:xfrm>
            <a:off x="548640" y="3520440"/>
            <a:ext cx="64008" cy="2148840"/>
          </a:xfrm>
          <a:prstGeom prst="rect">
            <a:avLst/>
          </a:prstGeom>
          <a:solidFill>
            <a:srgbClr val="2A9D8F"/>
          </a:solidFill>
          <a:ln/>
        </p:spPr>
        <p:txBody>
          <a:bodyPr/>
          <a:lstStyle/>
          <a:p>
            <a:endParaRPr lang="en-US"/>
          </a:p>
        </p:txBody>
      </p:sp>
      <p:sp>
        <p:nvSpPr>
          <p:cNvPr id="14" name="Text 12"/>
          <p:cNvSpPr/>
          <p:nvPr/>
        </p:nvSpPr>
        <p:spPr>
          <a:xfrm>
            <a:off x="777240" y="3611880"/>
            <a:ext cx="5029200" cy="320040"/>
          </a:xfrm>
          <a:prstGeom prst="rect">
            <a:avLst/>
          </a:prstGeom>
          <a:noFill/>
          <a:ln/>
        </p:spPr>
        <p:txBody>
          <a:bodyPr wrap="square" lIns="0" tIns="0" rIns="0" bIns="0" rtlCol="0" anchor="ctr"/>
          <a:lstStyle/>
          <a:p>
            <a:pPr marL="0" indent="0">
              <a:buNone/>
            </a:pPr>
            <a:r>
              <a:rPr lang="en-US" sz="1400" b="1" dirty="0">
                <a:solidFill>
                  <a:srgbClr val="2A9D8F"/>
                </a:solidFill>
                <a:latin typeface="Georgia" pitchFamily="34" charset="0"/>
                <a:ea typeface="Georgia" pitchFamily="34" charset="-122"/>
                <a:cs typeface="Georgia" pitchFamily="34" charset="-120"/>
              </a:rPr>
              <a:t>NETWORK EFFECTS</a:t>
            </a:r>
            <a:endParaRPr lang="en-US" sz="1400" dirty="0"/>
          </a:p>
        </p:txBody>
      </p:sp>
      <p:sp>
        <p:nvSpPr>
          <p:cNvPr id="15" name="Text 13"/>
          <p:cNvSpPr/>
          <p:nvPr/>
        </p:nvSpPr>
        <p:spPr>
          <a:xfrm>
            <a:off x="777240" y="3977640"/>
            <a:ext cx="5029200" cy="1554480"/>
          </a:xfrm>
          <a:prstGeom prst="rect">
            <a:avLst/>
          </a:prstGeom>
          <a:noFill/>
          <a:ln/>
        </p:spPr>
        <p:txBody>
          <a:bodyPr wrap="square" lIns="0" tIns="0" rIns="0" bIns="0" rtlCol="0" anchor="ctr"/>
          <a:lstStyle/>
          <a:p>
            <a:pPr marL="0" indent="0">
              <a:lnSpc>
                <a:spcPct val="115000"/>
              </a:lnSpc>
              <a:buNone/>
            </a:pPr>
            <a:r>
              <a:rPr lang="en-US" sz="950" dirty="0">
                <a:solidFill>
                  <a:srgbClr val="FFFFFF"/>
                </a:solidFill>
                <a:latin typeface="Calibri" pitchFamily="34" charset="0"/>
                <a:ea typeface="Calibri" pitchFamily="34" charset="-122"/>
                <a:cs typeface="Calibri" pitchFamily="34" charset="-120"/>
              </a:rPr>
              <a:t>• More sellers → more selection → more buyers → more sellers</a:t>
            </a:r>
            <a:endParaRPr lang="en-US" sz="950" dirty="0"/>
          </a:p>
          <a:p>
            <a:pPr marL="0" indent="0">
              <a:lnSpc>
                <a:spcPct val="115000"/>
              </a:lnSpc>
              <a:buNone/>
            </a:pPr>
            <a:r>
              <a:rPr lang="en-US" sz="950" dirty="0">
                <a:solidFill>
                  <a:srgbClr val="FFFFFF"/>
                </a:solidFill>
                <a:latin typeface="Calibri" pitchFamily="34" charset="0"/>
                <a:ea typeface="Calibri" pitchFamily="34" charset="-122"/>
                <a:cs typeface="Calibri" pitchFamily="34" charset="-120"/>
              </a:rPr>
              <a:t>• AWS: Largest cloud marketplace, 100K+ Bedrock customers</a:t>
            </a:r>
            <a:endParaRPr lang="en-US" sz="950" dirty="0"/>
          </a:p>
          <a:p>
            <a:pPr marL="0" indent="0">
              <a:lnSpc>
                <a:spcPct val="115000"/>
              </a:lnSpc>
              <a:buNone/>
            </a:pPr>
            <a:r>
              <a:rPr lang="en-US" sz="950" dirty="0">
                <a:solidFill>
                  <a:srgbClr val="FFFFFF"/>
                </a:solidFill>
                <a:latin typeface="Calibri" pitchFamily="34" charset="0"/>
                <a:ea typeface="Calibri" pitchFamily="34" charset="-122"/>
                <a:cs typeface="Calibri" pitchFamily="34" charset="-120"/>
              </a:rPr>
              <a:t>• Advertising flywheel: More shoppers → more ad revenue</a:t>
            </a:r>
            <a:endParaRPr lang="en-US" sz="950" dirty="0"/>
          </a:p>
          <a:p>
            <a:pPr marL="0" indent="0">
              <a:lnSpc>
                <a:spcPct val="115000"/>
              </a:lnSpc>
              <a:buNone/>
            </a:pPr>
            <a:r>
              <a:rPr lang="en-US" sz="950" dirty="0">
                <a:solidFill>
                  <a:srgbClr val="FFFFFF"/>
                </a:solidFill>
                <a:latin typeface="Calibri" pitchFamily="34" charset="0"/>
                <a:ea typeface="Calibri" pitchFamily="34" charset="-122"/>
                <a:cs typeface="Calibri" pitchFamily="34" charset="-120"/>
              </a:rPr>
              <a:t>• Prime Video: 315M ad-supported viewers, NFL/NBA/UEFA</a:t>
            </a:r>
            <a:endParaRPr lang="en-US" sz="950" dirty="0"/>
          </a:p>
        </p:txBody>
      </p:sp>
      <p:sp>
        <p:nvSpPr>
          <p:cNvPr id="16" name="Shape 14"/>
          <p:cNvSpPr/>
          <p:nvPr/>
        </p:nvSpPr>
        <p:spPr>
          <a:xfrm>
            <a:off x="6217920" y="3520440"/>
            <a:ext cx="5440680" cy="2148840"/>
          </a:xfrm>
          <a:prstGeom prst="rect">
            <a:avLst/>
          </a:prstGeom>
          <a:solidFill>
            <a:srgbClr val="0F1820"/>
          </a:solidFill>
          <a:ln/>
          <a:effectLst>
            <a:outerShdw blurRad="76200" dist="25400" dir="16200000" algn="bl" rotWithShape="0">
              <a:srgbClr val="000000">
                <a:alpha val="12000"/>
              </a:srgbClr>
            </a:outerShdw>
          </a:effectLst>
        </p:spPr>
        <p:txBody>
          <a:bodyPr/>
          <a:lstStyle/>
          <a:p>
            <a:endParaRPr lang="en-US"/>
          </a:p>
        </p:txBody>
      </p:sp>
      <p:sp>
        <p:nvSpPr>
          <p:cNvPr id="17" name="Shape 15"/>
          <p:cNvSpPr/>
          <p:nvPr/>
        </p:nvSpPr>
        <p:spPr>
          <a:xfrm>
            <a:off x="6217920" y="3520440"/>
            <a:ext cx="64008" cy="2148840"/>
          </a:xfrm>
          <a:prstGeom prst="rect">
            <a:avLst/>
          </a:prstGeom>
          <a:solidFill>
            <a:srgbClr val="4CAF50"/>
          </a:solidFill>
          <a:ln/>
        </p:spPr>
        <p:txBody>
          <a:bodyPr/>
          <a:lstStyle/>
          <a:p>
            <a:endParaRPr lang="en-US"/>
          </a:p>
        </p:txBody>
      </p:sp>
      <p:sp>
        <p:nvSpPr>
          <p:cNvPr id="18" name="Text 16"/>
          <p:cNvSpPr/>
          <p:nvPr/>
        </p:nvSpPr>
        <p:spPr>
          <a:xfrm>
            <a:off x="6446520" y="3611880"/>
            <a:ext cx="5029200" cy="320040"/>
          </a:xfrm>
          <a:prstGeom prst="rect">
            <a:avLst/>
          </a:prstGeom>
          <a:noFill/>
          <a:ln/>
        </p:spPr>
        <p:txBody>
          <a:bodyPr wrap="square" lIns="0" tIns="0" rIns="0" bIns="0" rtlCol="0" anchor="ctr"/>
          <a:lstStyle/>
          <a:p>
            <a:pPr marL="0" indent="0">
              <a:buNone/>
            </a:pPr>
            <a:r>
              <a:rPr lang="en-US" sz="1400" b="1" dirty="0">
                <a:solidFill>
                  <a:srgbClr val="4CAF50"/>
                </a:solidFill>
                <a:latin typeface="Georgia" pitchFamily="34" charset="0"/>
                <a:ea typeface="Georgia" pitchFamily="34" charset="-122"/>
                <a:cs typeface="Georgia" pitchFamily="34" charset="-120"/>
              </a:rPr>
              <a:t>INTANGIBLE ASSETS</a:t>
            </a:r>
            <a:endParaRPr lang="en-US" sz="1400" dirty="0"/>
          </a:p>
        </p:txBody>
      </p:sp>
      <p:sp>
        <p:nvSpPr>
          <p:cNvPr id="19" name="Text 17"/>
          <p:cNvSpPr/>
          <p:nvPr/>
        </p:nvSpPr>
        <p:spPr>
          <a:xfrm>
            <a:off x="6446520" y="3977640"/>
            <a:ext cx="5029200" cy="1554480"/>
          </a:xfrm>
          <a:prstGeom prst="rect">
            <a:avLst/>
          </a:prstGeom>
          <a:noFill/>
          <a:ln/>
        </p:spPr>
        <p:txBody>
          <a:bodyPr wrap="square" lIns="0" tIns="0" rIns="0" bIns="0" rtlCol="0" anchor="ctr"/>
          <a:lstStyle/>
          <a:p>
            <a:pPr marL="0" indent="0">
              <a:lnSpc>
                <a:spcPct val="115000"/>
              </a:lnSpc>
              <a:buNone/>
            </a:pPr>
            <a:r>
              <a:rPr lang="en-US" sz="950" dirty="0">
                <a:solidFill>
                  <a:srgbClr val="FFFFFF"/>
                </a:solidFill>
                <a:latin typeface="Calibri" pitchFamily="34" charset="0"/>
                <a:ea typeface="Calibri" pitchFamily="34" charset="-122"/>
                <a:cs typeface="Calibri" pitchFamily="34" charset="-120"/>
              </a:rPr>
              <a:t>• Brand: #3 Most Admired Company (Fortune, 10th straight yr)</a:t>
            </a:r>
            <a:endParaRPr lang="en-US" sz="950" dirty="0"/>
          </a:p>
          <a:p>
            <a:pPr marL="0" indent="0">
              <a:lnSpc>
                <a:spcPct val="115000"/>
              </a:lnSpc>
              <a:buNone/>
            </a:pPr>
            <a:r>
              <a:rPr lang="en-US" sz="950" dirty="0">
                <a:solidFill>
                  <a:srgbClr val="FFFFFF"/>
                </a:solidFill>
                <a:latin typeface="Calibri" pitchFamily="34" charset="0"/>
                <a:ea typeface="Calibri" pitchFamily="34" charset="-122"/>
                <a:cs typeface="Calibri" pitchFamily="34" charset="-120"/>
              </a:rPr>
              <a:t>• Data: Billions of purchase, search, and viewing signals</a:t>
            </a:r>
            <a:endParaRPr lang="en-US" sz="950" dirty="0"/>
          </a:p>
          <a:p>
            <a:pPr marL="0" indent="0">
              <a:lnSpc>
                <a:spcPct val="115000"/>
              </a:lnSpc>
              <a:buNone/>
            </a:pPr>
            <a:r>
              <a:rPr lang="en-US" sz="950" dirty="0">
                <a:solidFill>
                  <a:srgbClr val="FFFFFF"/>
                </a:solidFill>
                <a:latin typeface="Calibri" pitchFamily="34" charset="0"/>
                <a:ea typeface="Calibri" pitchFamily="34" charset="-122"/>
                <a:cs typeface="Calibri" pitchFamily="34" charset="-120"/>
              </a:rPr>
              <a:t>• AI: Nova models, Bedrock, Rufus ($12B incremental sales)</a:t>
            </a:r>
            <a:endParaRPr lang="en-US" sz="950" dirty="0"/>
          </a:p>
          <a:p>
            <a:pPr marL="0" indent="0">
              <a:lnSpc>
                <a:spcPct val="115000"/>
              </a:lnSpc>
              <a:buNone/>
            </a:pPr>
            <a:r>
              <a:rPr lang="en-US" sz="950" dirty="0">
                <a:solidFill>
                  <a:srgbClr val="FFFFFF"/>
                </a:solidFill>
                <a:latin typeface="Calibri" pitchFamily="34" charset="0"/>
                <a:ea typeface="Calibri" pitchFamily="34" charset="-122"/>
                <a:cs typeface="Calibri" pitchFamily="34" charset="-120"/>
              </a:rPr>
              <a:t>• Alexa+: Smart home ecosystem, 19.99/mo or free w/Prime</a:t>
            </a:r>
            <a:endParaRPr lang="en-US" sz="950" dirty="0"/>
          </a:p>
        </p:txBody>
      </p:sp>
      <p:sp>
        <p:nvSpPr>
          <p:cNvPr id="20" name="Shape 18"/>
          <p:cNvSpPr/>
          <p:nvPr/>
        </p:nvSpPr>
        <p:spPr>
          <a:xfrm>
            <a:off x="3200400" y="5989320"/>
            <a:ext cx="5788152" cy="457200"/>
          </a:xfrm>
          <a:prstGeom prst="rect">
            <a:avLst/>
          </a:prstGeom>
          <a:solidFill>
            <a:srgbClr val="FF9900"/>
          </a:solidFill>
          <a:ln/>
        </p:spPr>
        <p:txBody>
          <a:bodyPr/>
          <a:lstStyle/>
          <a:p>
            <a:endParaRPr lang="en-US"/>
          </a:p>
        </p:txBody>
      </p:sp>
      <p:sp>
        <p:nvSpPr>
          <p:cNvPr id="21" name="Text 19"/>
          <p:cNvSpPr/>
          <p:nvPr/>
        </p:nvSpPr>
        <p:spPr>
          <a:xfrm>
            <a:off x="3200400" y="5989320"/>
            <a:ext cx="5788152" cy="457200"/>
          </a:xfrm>
          <a:prstGeom prst="rect">
            <a:avLst/>
          </a:prstGeom>
          <a:noFill/>
          <a:ln/>
        </p:spPr>
        <p:txBody>
          <a:bodyPr wrap="square" rtlCol="0" anchor="ctr"/>
          <a:lstStyle/>
          <a:p>
            <a:pPr marL="0" indent="0" algn="ctr">
              <a:buNone/>
            </a:pPr>
            <a:r>
              <a:rPr lang="en-US" sz="1300" b="1" dirty="0">
                <a:solidFill>
                  <a:srgbClr val="1A2332"/>
                </a:solidFill>
                <a:latin typeface="Georgia" pitchFamily="34" charset="0"/>
                <a:ea typeface="Georgia" pitchFamily="34" charset="-122"/>
                <a:cs typeface="Georgia" pitchFamily="34" charset="-120"/>
              </a:rPr>
              <a:t>MOAT ASSESSMENT: WIDE — ARGUABLY THE WIDEST IN TECH</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12188952" cy="54864"/>
          </a:xfrm>
          <a:prstGeom prst="rect">
            <a:avLst/>
          </a:prstGeom>
          <a:solidFill>
            <a:srgbClr val="FF9900"/>
          </a:solidFill>
          <a:ln/>
        </p:spPr>
        <p:txBody>
          <a:bodyPr/>
          <a:lstStyle/>
          <a:p>
            <a:endParaRPr lang="en-US"/>
          </a:p>
        </p:txBody>
      </p:sp>
      <p:sp>
        <p:nvSpPr>
          <p:cNvPr id="3" name="Text 1"/>
          <p:cNvSpPr/>
          <p:nvPr/>
        </p:nvSpPr>
        <p:spPr>
          <a:xfrm>
            <a:off x="731520" y="320040"/>
            <a:ext cx="10725912" cy="502920"/>
          </a:xfrm>
          <a:prstGeom prst="rect">
            <a:avLst/>
          </a:prstGeom>
          <a:noFill/>
          <a:ln/>
        </p:spPr>
        <p:txBody>
          <a:bodyPr wrap="square" rtlCol="0" anchor="ctr"/>
          <a:lstStyle/>
          <a:p>
            <a:pPr marL="0" indent="0">
              <a:buNone/>
            </a:pPr>
            <a:r>
              <a:rPr lang="en-US" sz="2800" b="1" dirty="0">
                <a:solidFill>
                  <a:srgbClr val="1A2332"/>
                </a:solidFill>
                <a:latin typeface="Georgia" pitchFamily="34" charset="0"/>
                <a:ea typeface="Georgia" pitchFamily="34" charset="-122"/>
                <a:cs typeface="Georgia" pitchFamily="34" charset="-120"/>
              </a:rPr>
              <a:t>MANAGEMENT &amp; CAPITAL ALLOCATION</a:t>
            </a:r>
            <a:endParaRPr lang="en-US" sz="2800" dirty="0"/>
          </a:p>
        </p:txBody>
      </p:sp>
      <p:sp>
        <p:nvSpPr>
          <p:cNvPr id="4" name="Shape 2"/>
          <p:cNvSpPr/>
          <p:nvPr/>
        </p:nvSpPr>
        <p:spPr>
          <a:xfrm>
            <a:off x="731520" y="1051560"/>
            <a:ext cx="10725912" cy="731520"/>
          </a:xfrm>
          <a:prstGeom prst="rect">
            <a:avLst/>
          </a:prstGeom>
          <a:solidFill>
            <a:srgbClr val="FFFFFF"/>
          </a:solidFill>
          <a:ln/>
          <a:effectLst>
            <a:outerShdw blurRad="76200" dist="25400" dir="16200000" algn="bl" rotWithShape="0">
              <a:srgbClr val="000000">
                <a:alpha val="12000"/>
              </a:srgbClr>
            </a:outerShdw>
          </a:effectLst>
        </p:spPr>
        <p:txBody>
          <a:bodyPr/>
          <a:lstStyle/>
          <a:p>
            <a:endParaRPr lang="en-US"/>
          </a:p>
        </p:txBody>
      </p:sp>
      <p:sp>
        <p:nvSpPr>
          <p:cNvPr id="5" name="Text 3"/>
          <p:cNvSpPr/>
          <p:nvPr/>
        </p:nvSpPr>
        <p:spPr>
          <a:xfrm>
            <a:off x="914400" y="1097280"/>
            <a:ext cx="10360152" cy="640080"/>
          </a:xfrm>
          <a:prstGeom prst="rect">
            <a:avLst/>
          </a:prstGeom>
          <a:noFill/>
          <a:ln/>
        </p:spPr>
        <p:txBody>
          <a:bodyPr wrap="square" lIns="0" tIns="0" rIns="0" bIns="0" rtlCol="0" anchor="ctr"/>
          <a:lstStyle/>
          <a:p>
            <a:pPr marL="0" indent="0" algn="ctr">
              <a:buNone/>
            </a:pPr>
            <a:r>
              <a:rPr lang="en-US" sz="1100" i="1" dirty="0">
                <a:solidFill>
                  <a:srgbClr val="1A2332"/>
                </a:solidFill>
                <a:latin typeface="Georgia" pitchFamily="34" charset="0"/>
                <a:ea typeface="Georgia" pitchFamily="34" charset="-122"/>
                <a:cs typeface="Georgia" pitchFamily="34" charset="-120"/>
              </a:rPr>
              <a:t>"We expect to invest about $200 billion in capital expenditures across Amazon in 2026, and anticipate
strong long-term return on invested capital."
</a:t>
            </a:r>
            <a:r>
              <a:rPr lang="en-US" sz="900" dirty="0">
                <a:solidFill>
                  <a:srgbClr val="999999"/>
                </a:solidFill>
                <a:latin typeface="Georgia" pitchFamily="34" charset="0"/>
                <a:ea typeface="Georgia" pitchFamily="34" charset="-122"/>
                <a:cs typeface="Georgia" pitchFamily="34" charset="-120"/>
              </a:rPr>
              <a:t>— Andy Jassy, CEO, Q4 2025 Earnings Call (Feb 5, 2026)</a:t>
            </a:r>
            <a:endParaRPr lang="en-US" sz="1100" dirty="0"/>
          </a:p>
        </p:txBody>
      </p:sp>
      <p:sp>
        <p:nvSpPr>
          <p:cNvPr id="6" name="Text 4"/>
          <p:cNvSpPr/>
          <p:nvPr/>
        </p:nvSpPr>
        <p:spPr>
          <a:xfrm>
            <a:off x="731520" y="2011680"/>
            <a:ext cx="5029200" cy="320040"/>
          </a:xfrm>
          <a:prstGeom prst="rect">
            <a:avLst/>
          </a:prstGeom>
          <a:noFill/>
          <a:ln/>
        </p:spPr>
        <p:txBody>
          <a:bodyPr wrap="square" lIns="0" tIns="0" rIns="0" bIns="0" rtlCol="0" anchor="ctr"/>
          <a:lstStyle/>
          <a:p>
            <a:pPr marL="0" indent="0">
              <a:buNone/>
            </a:pPr>
            <a:r>
              <a:rPr lang="en-US" sz="1400" b="1" dirty="0">
                <a:solidFill>
                  <a:srgbClr val="1A2332"/>
                </a:solidFill>
                <a:latin typeface="Georgia" pitchFamily="34" charset="0"/>
                <a:ea typeface="Georgia" pitchFamily="34" charset="-122"/>
                <a:cs typeface="Georgia" pitchFamily="34" charset="-120"/>
              </a:rPr>
              <a:t>FY2025 CAPITAL ALLOCATION</a:t>
            </a:r>
            <a:endParaRPr lang="en-US" sz="1400" dirty="0"/>
          </a:p>
        </p:txBody>
      </p:sp>
      <p:sp>
        <p:nvSpPr>
          <p:cNvPr id="7" name="Shape 5"/>
          <p:cNvSpPr/>
          <p:nvPr/>
        </p:nvSpPr>
        <p:spPr>
          <a:xfrm>
            <a:off x="731520" y="2377440"/>
            <a:ext cx="5029200" cy="3017520"/>
          </a:xfrm>
          <a:prstGeom prst="rect">
            <a:avLst/>
          </a:prstGeom>
          <a:solidFill>
            <a:srgbClr val="FFFFFF"/>
          </a:solidFill>
          <a:ln/>
          <a:effectLst>
            <a:outerShdw blurRad="76200" dist="25400" dir="16200000" algn="bl" rotWithShape="0">
              <a:srgbClr val="000000">
                <a:alpha val="12000"/>
              </a:srgbClr>
            </a:outerShdw>
          </a:effectLst>
        </p:spPr>
        <p:txBody>
          <a:bodyPr/>
          <a:lstStyle/>
          <a:p>
            <a:endParaRPr lang="en-US"/>
          </a:p>
        </p:txBody>
      </p:sp>
      <p:sp>
        <p:nvSpPr>
          <p:cNvPr id="8" name="Shape 6"/>
          <p:cNvSpPr/>
          <p:nvPr/>
        </p:nvSpPr>
        <p:spPr>
          <a:xfrm>
            <a:off x="914400" y="2514600"/>
            <a:ext cx="109728" cy="274320"/>
          </a:xfrm>
          <a:prstGeom prst="rect">
            <a:avLst/>
          </a:prstGeom>
          <a:solidFill>
            <a:srgbClr val="FF9900"/>
          </a:solidFill>
          <a:ln/>
        </p:spPr>
        <p:txBody>
          <a:bodyPr/>
          <a:lstStyle/>
          <a:p>
            <a:endParaRPr lang="en-US"/>
          </a:p>
        </p:txBody>
      </p:sp>
      <p:sp>
        <p:nvSpPr>
          <p:cNvPr id="9" name="Text 7"/>
          <p:cNvSpPr/>
          <p:nvPr/>
        </p:nvSpPr>
        <p:spPr>
          <a:xfrm>
            <a:off x="1188720" y="2514600"/>
            <a:ext cx="2743200" cy="274320"/>
          </a:xfrm>
          <a:prstGeom prst="rect">
            <a:avLst/>
          </a:prstGeom>
          <a:noFill/>
          <a:ln/>
        </p:spPr>
        <p:txBody>
          <a:bodyPr wrap="square" lIns="0" tIns="0" rIns="0" bIns="0" rtlCol="0" anchor="ctr"/>
          <a:lstStyle/>
          <a:p>
            <a:pPr marL="0" indent="0">
              <a:buNone/>
            </a:pPr>
            <a:r>
              <a:rPr lang="en-US" sz="1050" dirty="0">
                <a:solidFill>
                  <a:srgbClr val="222222"/>
                </a:solidFill>
                <a:latin typeface="Calibri" pitchFamily="34" charset="0"/>
                <a:ea typeface="Calibri" pitchFamily="34" charset="-122"/>
                <a:cs typeface="Calibri" pitchFamily="34" charset="-120"/>
              </a:rPr>
              <a:t>CapEx (AI/Cloud/Logistics)</a:t>
            </a:r>
            <a:endParaRPr lang="en-US" sz="1050" dirty="0"/>
          </a:p>
        </p:txBody>
      </p:sp>
      <p:sp>
        <p:nvSpPr>
          <p:cNvPr id="10" name="Text 8"/>
          <p:cNvSpPr/>
          <p:nvPr/>
        </p:nvSpPr>
        <p:spPr>
          <a:xfrm>
            <a:off x="3931920" y="2514600"/>
            <a:ext cx="1645920" cy="274320"/>
          </a:xfrm>
          <a:prstGeom prst="rect">
            <a:avLst/>
          </a:prstGeom>
          <a:noFill/>
          <a:ln/>
        </p:spPr>
        <p:txBody>
          <a:bodyPr wrap="square" lIns="0" tIns="0" rIns="0" bIns="0" rtlCol="0" anchor="ctr"/>
          <a:lstStyle/>
          <a:p>
            <a:pPr marL="0" indent="0" algn="r">
              <a:buNone/>
            </a:pPr>
            <a:r>
              <a:rPr lang="en-US" sz="1200" b="1" dirty="0">
                <a:solidFill>
                  <a:srgbClr val="FF9900"/>
                </a:solidFill>
                <a:latin typeface="Georgia" pitchFamily="34" charset="0"/>
                <a:ea typeface="Georgia" pitchFamily="34" charset="-122"/>
                <a:cs typeface="Georgia" pitchFamily="34" charset="-120"/>
              </a:rPr>
              <a:t>$131.8B</a:t>
            </a:r>
            <a:endParaRPr lang="en-US" sz="1200" dirty="0"/>
          </a:p>
        </p:txBody>
      </p:sp>
      <p:sp>
        <p:nvSpPr>
          <p:cNvPr id="11" name="Shape 9"/>
          <p:cNvSpPr/>
          <p:nvPr/>
        </p:nvSpPr>
        <p:spPr>
          <a:xfrm>
            <a:off x="914400" y="2953512"/>
            <a:ext cx="109728" cy="274320"/>
          </a:xfrm>
          <a:prstGeom prst="rect">
            <a:avLst/>
          </a:prstGeom>
          <a:solidFill>
            <a:srgbClr val="232F3E"/>
          </a:solidFill>
          <a:ln/>
        </p:spPr>
        <p:txBody>
          <a:bodyPr/>
          <a:lstStyle/>
          <a:p>
            <a:endParaRPr lang="en-US"/>
          </a:p>
        </p:txBody>
      </p:sp>
      <p:sp>
        <p:nvSpPr>
          <p:cNvPr id="12" name="Text 10"/>
          <p:cNvSpPr/>
          <p:nvPr/>
        </p:nvSpPr>
        <p:spPr>
          <a:xfrm>
            <a:off x="1188720" y="2953512"/>
            <a:ext cx="2743200" cy="274320"/>
          </a:xfrm>
          <a:prstGeom prst="rect">
            <a:avLst/>
          </a:prstGeom>
          <a:noFill/>
          <a:ln/>
        </p:spPr>
        <p:txBody>
          <a:bodyPr wrap="square" lIns="0" tIns="0" rIns="0" bIns="0" rtlCol="0" anchor="ctr"/>
          <a:lstStyle/>
          <a:p>
            <a:pPr marL="0" indent="0">
              <a:buNone/>
            </a:pPr>
            <a:r>
              <a:rPr lang="en-US" sz="1050" dirty="0">
                <a:solidFill>
                  <a:srgbClr val="222222"/>
                </a:solidFill>
                <a:latin typeface="Calibri" pitchFamily="34" charset="0"/>
                <a:ea typeface="Calibri" pitchFamily="34" charset="-122"/>
                <a:cs typeface="Calibri" pitchFamily="34" charset="-120"/>
              </a:rPr>
              <a:t>R&amp;D (Tech &amp; Infrastructure)</a:t>
            </a:r>
            <a:endParaRPr lang="en-US" sz="1050" dirty="0"/>
          </a:p>
        </p:txBody>
      </p:sp>
      <p:sp>
        <p:nvSpPr>
          <p:cNvPr id="13" name="Text 11"/>
          <p:cNvSpPr/>
          <p:nvPr/>
        </p:nvSpPr>
        <p:spPr>
          <a:xfrm>
            <a:off x="3931920" y="2953512"/>
            <a:ext cx="1645920" cy="274320"/>
          </a:xfrm>
          <a:prstGeom prst="rect">
            <a:avLst/>
          </a:prstGeom>
          <a:noFill/>
          <a:ln/>
        </p:spPr>
        <p:txBody>
          <a:bodyPr wrap="square" lIns="0" tIns="0" rIns="0" bIns="0" rtlCol="0" anchor="ctr"/>
          <a:lstStyle/>
          <a:p>
            <a:pPr marL="0" indent="0" algn="r">
              <a:buNone/>
            </a:pPr>
            <a:r>
              <a:rPr lang="en-US" sz="1200" b="1" dirty="0">
                <a:solidFill>
                  <a:srgbClr val="232F3E"/>
                </a:solidFill>
                <a:latin typeface="Georgia" pitchFamily="34" charset="0"/>
                <a:ea typeface="Georgia" pitchFamily="34" charset="-122"/>
                <a:cs typeface="Georgia" pitchFamily="34" charset="-120"/>
              </a:rPr>
              <a:t>~$85B</a:t>
            </a:r>
            <a:endParaRPr lang="en-US" sz="1200" dirty="0"/>
          </a:p>
        </p:txBody>
      </p:sp>
      <p:sp>
        <p:nvSpPr>
          <p:cNvPr id="14" name="Shape 12"/>
          <p:cNvSpPr/>
          <p:nvPr/>
        </p:nvSpPr>
        <p:spPr>
          <a:xfrm>
            <a:off x="914400" y="3392424"/>
            <a:ext cx="109728" cy="274320"/>
          </a:xfrm>
          <a:prstGeom prst="rect">
            <a:avLst/>
          </a:prstGeom>
          <a:solidFill>
            <a:srgbClr val="555555"/>
          </a:solidFill>
          <a:ln/>
        </p:spPr>
        <p:txBody>
          <a:bodyPr/>
          <a:lstStyle/>
          <a:p>
            <a:endParaRPr lang="en-US"/>
          </a:p>
        </p:txBody>
      </p:sp>
      <p:sp>
        <p:nvSpPr>
          <p:cNvPr id="15" name="Text 13"/>
          <p:cNvSpPr/>
          <p:nvPr/>
        </p:nvSpPr>
        <p:spPr>
          <a:xfrm>
            <a:off x="1188720" y="3392424"/>
            <a:ext cx="2743200" cy="274320"/>
          </a:xfrm>
          <a:prstGeom prst="rect">
            <a:avLst/>
          </a:prstGeom>
          <a:noFill/>
          <a:ln/>
        </p:spPr>
        <p:txBody>
          <a:bodyPr wrap="square" lIns="0" tIns="0" rIns="0" bIns="0" rtlCol="0" anchor="ctr"/>
          <a:lstStyle/>
          <a:p>
            <a:pPr marL="0" indent="0">
              <a:buNone/>
            </a:pPr>
            <a:r>
              <a:rPr lang="en-US" sz="1050" dirty="0">
                <a:solidFill>
                  <a:srgbClr val="222222"/>
                </a:solidFill>
                <a:latin typeface="Calibri" pitchFamily="34" charset="0"/>
                <a:ea typeface="Calibri" pitchFamily="34" charset="-122"/>
                <a:cs typeface="Calibri" pitchFamily="34" charset="-120"/>
              </a:rPr>
              <a:t>Depreciation &amp; Amortization</a:t>
            </a:r>
            <a:endParaRPr lang="en-US" sz="1050" dirty="0"/>
          </a:p>
        </p:txBody>
      </p:sp>
      <p:sp>
        <p:nvSpPr>
          <p:cNvPr id="16" name="Text 14"/>
          <p:cNvSpPr/>
          <p:nvPr/>
        </p:nvSpPr>
        <p:spPr>
          <a:xfrm>
            <a:off x="3931920" y="3392424"/>
            <a:ext cx="1645920" cy="274320"/>
          </a:xfrm>
          <a:prstGeom prst="rect">
            <a:avLst/>
          </a:prstGeom>
          <a:noFill/>
          <a:ln/>
        </p:spPr>
        <p:txBody>
          <a:bodyPr wrap="square" lIns="0" tIns="0" rIns="0" bIns="0" rtlCol="0" anchor="ctr"/>
          <a:lstStyle/>
          <a:p>
            <a:pPr marL="0" indent="0" algn="r">
              <a:buNone/>
            </a:pPr>
            <a:r>
              <a:rPr lang="en-US" sz="1200" b="1" dirty="0">
                <a:solidFill>
                  <a:srgbClr val="555555"/>
                </a:solidFill>
                <a:latin typeface="Georgia" pitchFamily="34" charset="0"/>
                <a:ea typeface="Georgia" pitchFamily="34" charset="-122"/>
                <a:cs typeface="Georgia" pitchFamily="34" charset="-120"/>
              </a:rPr>
              <a:t>$65.8B</a:t>
            </a:r>
            <a:endParaRPr lang="en-US" sz="1200" dirty="0"/>
          </a:p>
        </p:txBody>
      </p:sp>
      <p:sp>
        <p:nvSpPr>
          <p:cNvPr id="17" name="Shape 15"/>
          <p:cNvSpPr/>
          <p:nvPr/>
        </p:nvSpPr>
        <p:spPr>
          <a:xfrm>
            <a:off x="914400" y="3831336"/>
            <a:ext cx="109728" cy="274320"/>
          </a:xfrm>
          <a:prstGeom prst="rect">
            <a:avLst/>
          </a:prstGeom>
          <a:solidFill>
            <a:srgbClr val="00A8E1"/>
          </a:solidFill>
          <a:ln/>
        </p:spPr>
        <p:txBody>
          <a:bodyPr/>
          <a:lstStyle/>
          <a:p>
            <a:endParaRPr lang="en-US"/>
          </a:p>
        </p:txBody>
      </p:sp>
      <p:sp>
        <p:nvSpPr>
          <p:cNvPr id="18" name="Text 16"/>
          <p:cNvSpPr/>
          <p:nvPr/>
        </p:nvSpPr>
        <p:spPr>
          <a:xfrm>
            <a:off x="1188720" y="3831336"/>
            <a:ext cx="2743200" cy="274320"/>
          </a:xfrm>
          <a:prstGeom prst="rect">
            <a:avLst/>
          </a:prstGeom>
          <a:noFill/>
          <a:ln/>
        </p:spPr>
        <p:txBody>
          <a:bodyPr wrap="square" lIns="0" tIns="0" rIns="0" bIns="0" rtlCol="0" anchor="ctr"/>
          <a:lstStyle/>
          <a:p>
            <a:pPr marL="0" indent="0">
              <a:buNone/>
            </a:pPr>
            <a:r>
              <a:rPr lang="en-US" sz="1050" dirty="0">
                <a:solidFill>
                  <a:srgbClr val="222222"/>
                </a:solidFill>
                <a:latin typeface="Calibri" pitchFamily="34" charset="0"/>
                <a:ea typeface="Calibri" pitchFamily="34" charset="-122"/>
                <a:cs typeface="Calibri" pitchFamily="34" charset="-120"/>
              </a:rPr>
              <a:t>Stock-Based Compensation</a:t>
            </a:r>
            <a:endParaRPr lang="en-US" sz="1050" dirty="0"/>
          </a:p>
        </p:txBody>
      </p:sp>
      <p:sp>
        <p:nvSpPr>
          <p:cNvPr id="19" name="Text 17"/>
          <p:cNvSpPr/>
          <p:nvPr/>
        </p:nvSpPr>
        <p:spPr>
          <a:xfrm>
            <a:off x="3931920" y="3831336"/>
            <a:ext cx="1645920" cy="274320"/>
          </a:xfrm>
          <a:prstGeom prst="rect">
            <a:avLst/>
          </a:prstGeom>
          <a:noFill/>
          <a:ln/>
        </p:spPr>
        <p:txBody>
          <a:bodyPr wrap="square" lIns="0" tIns="0" rIns="0" bIns="0" rtlCol="0" anchor="ctr"/>
          <a:lstStyle/>
          <a:p>
            <a:pPr marL="0" indent="0" algn="r">
              <a:buNone/>
            </a:pPr>
            <a:r>
              <a:rPr lang="en-US" sz="1200" b="1" dirty="0">
                <a:solidFill>
                  <a:srgbClr val="00A8E1"/>
                </a:solidFill>
                <a:latin typeface="Georgia" pitchFamily="34" charset="0"/>
                <a:ea typeface="Georgia" pitchFamily="34" charset="-122"/>
                <a:cs typeface="Georgia" pitchFamily="34" charset="-120"/>
              </a:rPr>
              <a:t>$20.4B</a:t>
            </a:r>
            <a:endParaRPr lang="en-US" sz="1200" dirty="0"/>
          </a:p>
        </p:txBody>
      </p:sp>
      <p:sp>
        <p:nvSpPr>
          <p:cNvPr id="20" name="Shape 18"/>
          <p:cNvSpPr/>
          <p:nvPr/>
        </p:nvSpPr>
        <p:spPr>
          <a:xfrm>
            <a:off x="914400" y="4270248"/>
            <a:ext cx="109728" cy="274320"/>
          </a:xfrm>
          <a:prstGeom prst="rect">
            <a:avLst/>
          </a:prstGeom>
          <a:solidFill>
            <a:srgbClr val="4CAF50"/>
          </a:solidFill>
          <a:ln/>
        </p:spPr>
        <p:txBody>
          <a:bodyPr/>
          <a:lstStyle/>
          <a:p>
            <a:endParaRPr lang="en-US"/>
          </a:p>
        </p:txBody>
      </p:sp>
      <p:sp>
        <p:nvSpPr>
          <p:cNvPr id="21" name="Text 19"/>
          <p:cNvSpPr/>
          <p:nvPr/>
        </p:nvSpPr>
        <p:spPr>
          <a:xfrm>
            <a:off x="1188720" y="4270248"/>
            <a:ext cx="2743200" cy="274320"/>
          </a:xfrm>
          <a:prstGeom prst="rect">
            <a:avLst/>
          </a:prstGeom>
          <a:noFill/>
          <a:ln/>
        </p:spPr>
        <p:txBody>
          <a:bodyPr wrap="square" lIns="0" tIns="0" rIns="0" bIns="0" rtlCol="0" anchor="ctr"/>
          <a:lstStyle/>
          <a:p>
            <a:pPr marL="0" indent="0">
              <a:buNone/>
            </a:pPr>
            <a:r>
              <a:rPr lang="en-US" sz="1050" dirty="0">
                <a:solidFill>
                  <a:srgbClr val="222222"/>
                </a:solidFill>
                <a:latin typeface="Calibri" pitchFamily="34" charset="0"/>
                <a:ea typeface="Calibri" pitchFamily="34" charset="-122"/>
                <a:cs typeface="Calibri" pitchFamily="34" charset="-120"/>
              </a:rPr>
              <a:t>Operating Cash Flow</a:t>
            </a:r>
            <a:endParaRPr lang="en-US" sz="1050" dirty="0"/>
          </a:p>
        </p:txBody>
      </p:sp>
      <p:sp>
        <p:nvSpPr>
          <p:cNvPr id="22" name="Text 20"/>
          <p:cNvSpPr/>
          <p:nvPr/>
        </p:nvSpPr>
        <p:spPr>
          <a:xfrm>
            <a:off x="3931920" y="4270248"/>
            <a:ext cx="1645920" cy="274320"/>
          </a:xfrm>
          <a:prstGeom prst="rect">
            <a:avLst/>
          </a:prstGeom>
          <a:noFill/>
          <a:ln/>
        </p:spPr>
        <p:txBody>
          <a:bodyPr wrap="square" lIns="0" tIns="0" rIns="0" bIns="0" rtlCol="0" anchor="ctr"/>
          <a:lstStyle/>
          <a:p>
            <a:pPr marL="0" indent="0" algn="r">
              <a:buNone/>
            </a:pPr>
            <a:r>
              <a:rPr lang="en-US" sz="1200" b="1" dirty="0">
                <a:solidFill>
                  <a:srgbClr val="4CAF50"/>
                </a:solidFill>
                <a:latin typeface="Georgia" pitchFamily="34" charset="0"/>
                <a:ea typeface="Georgia" pitchFamily="34" charset="-122"/>
                <a:cs typeface="Georgia" pitchFamily="34" charset="-120"/>
              </a:rPr>
              <a:t>$139.5B</a:t>
            </a:r>
            <a:endParaRPr lang="en-US" sz="1200" dirty="0"/>
          </a:p>
        </p:txBody>
      </p:sp>
      <p:sp>
        <p:nvSpPr>
          <p:cNvPr id="23" name="Shape 21"/>
          <p:cNvSpPr/>
          <p:nvPr/>
        </p:nvSpPr>
        <p:spPr>
          <a:xfrm>
            <a:off x="914400" y="4709160"/>
            <a:ext cx="109728" cy="274320"/>
          </a:xfrm>
          <a:prstGeom prst="rect">
            <a:avLst/>
          </a:prstGeom>
          <a:solidFill>
            <a:srgbClr val="C44E52"/>
          </a:solidFill>
          <a:ln/>
        </p:spPr>
        <p:txBody>
          <a:bodyPr/>
          <a:lstStyle/>
          <a:p>
            <a:endParaRPr lang="en-US"/>
          </a:p>
        </p:txBody>
      </p:sp>
      <p:sp>
        <p:nvSpPr>
          <p:cNvPr id="24" name="Text 22"/>
          <p:cNvSpPr/>
          <p:nvPr/>
        </p:nvSpPr>
        <p:spPr>
          <a:xfrm>
            <a:off x="1188720" y="4709160"/>
            <a:ext cx="2743200" cy="274320"/>
          </a:xfrm>
          <a:prstGeom prst="rect">
            <a:avLst/>
          </a:prstGeom>
          <a:noFill/>
          <a:ln/>
        </p:spPr>
        <p:txBody>
          <a:bodyPr wrap="square" lIns="0" tIns="0" rIns="0" bIns="0" rtlCol="0" anchor="ctr"/>
          <a:lstStyle/>
          <a:p>
            <a:pPr marL="0" indent="0">
              <a:buNone/>
            </a:pPr>
            <a:r>
              <a:rPr lang="en-US" sz="1050" dirty="0">
                <a:solidFill>
                  <a:srgbClr val="222222"/>
                </a:solidFill>
                <a:latin typeface="Calibri" pitchFamily="34" charset="0"/>
                <a:ea typeface="Calibri" pitchFamily="34" charset="-122"/>
                <a:cs typeface="Calibri" pitchFamily="34" charset="-120"/>
              </a:rPr>
              <a:t>Free Cash Flow</a:t>
            </a:r>
            <a:endParaRPr lang="en-US" sz="1050" dirty="0"/>
          </a:p>
        </p:txBody>
      </p:sp>
      <p:sp>
        <p:nvSpPr>
          <p:cNvPr id="25" name="Text 23"/>
          <p:cNvSpPr/>
          <p:nvPr/>
        </p:nvSpPr>
        <p:spPr>
          <a:xfrm>
            <a:off x="3931920" y="4709160"/>
            <a:ext cx="1645920" cy="274320"/>
          </a:xfrm>
          <a:prstGeom prst="rect">
            <a:avLst/>
          </a:prstGeom>
          <a:noFill/>
          <a:ln/>
        </p:spPr>
        <p:txBody>
          <a:bodyPr wrap="square" lIns="0" tIns="0" rIns="0" bIns="0" rtlCol="0" anchor="ctr"/>
          <a:lstStyle/>
          <a:p>
            <a:pPr marL="0" indent="0" algn="r">
              <a:buNone/>
            </a:pPr>
            <a:r>
              <a:rPr lang="en-US" sz="1200" b="1" dirty="0">
                <a:solidFill>
                  <a:srgbClr val="C44E52"/>
                </a:solidFill>
                <a:latin typeface="Georgia" pitchFamily="34" charset="0"/>
                <a:ea typeface="Georgia" pitchFamily="34" charset="-122"/>
                <a:cs typeface="Georgia" pitchFamily="34" charset="-120"/>
              </a:rPr>
              <a:t>$11.2B</a:t>
            </a:r>
            <a:endParaRPr lang="en-US" sz="1200" dirty="0"/>
          </a:p>
        </p:txBody>
      </p:sp>
      <p:sp>
        <p:nvSpPr>
          <p:cNvPr id="26" name="Text 24"/>
          <p:cNvSpPr/>
          <p:nvPr/>
        </p:nvSpPr>
        <p:spPr>
          <a:xfrm>
            <a:off x="6217920" y="2011680"/>
            <a:ext cx="5239512" cy="320040"/>
          </a:xfrm>
          <a:prstGeom prst="rect">
            <a:avLst/>
          </a:prstGeom>
          <a:noFill/>
          <a:ln/>
        </p:spPr>
        <p:txBody>
          <a:bodyPr wrap="square" lIns="0" tIns="0" rIns="0" bIns="0" rtlCol="0" anchor="ctr"/>
          <a:lstStyle/>
          <a:p>
            <a:pPr marL="0" indent="0">
              <a:buNone/>
            </a:pPr>
            <a:r>
              <a:rPr lang="en-US" sz="1400" b="1" dirty="0">
                <a:solidFill>
                  <a:srgbClr val="1A2332"/>
                </a:solidFill>
                <a:latin typeface="Georgia" pitchFamily="34" charset="0"/>
                <a:ea typeface="Georgia" pitchFamily="34" charset="-122"/>
                <a:cs typeface="Georgia" pitchFamily="34" charset="-120"/>
              </a:rPr>
              <a:t>MANAGEMENT SCORECARD</a:t>
            </a:r>
            <a:endParaRPr lang="en-US" sz="1400" dirty="0"/>
          </a:p>
        </p:txBody>
      </p:sp>
      <p:sp>
        <p:nvSpPr>
          <p:cNvPr id="27" name="Shape 25"/>
          <p:cNvSpPr/>
          <p:nvPr/>
        </p:nvSpPr>
        <p:spPr>
          <a:xfrm>
            <a:off x="6217920" y="2377440"/>
            <a:ext cx="5239512" cy="3017520"/>
          </a:xfrm>
          <a:prstGeom prst="rect">
            <a:avLst/>
          </a:prstGeom>
          <a:solidFill>
            <a:srgbClr val="FFFFFF"/>
          </a:solidFill>
          <a:ln/>
          <a:effectLst>
            <a:outerShdw blurRad="76200" dist="25400" dir="16200000" algn="bl" rotWithShape="0">
              <a:srgbClr val="000000">
                <a:alpha val="12000"/>
              </a:srgbClr>
            </a:outerShdw>
          </a:effectLst>
        </p:spPr>
        <p:txBody>
          <a:bodyPr/>
          <a:lstStyle/>
          <a:p>
            <a:endParaRPr lang="en-US"/>
          </a:p>
        </p:txBody>
      </p:sp>
      <p:sp>
        <p:nvSpPr>
          <p:cNvPr id="28" name="Text 26"/>
          <p:cNvSpPr/>
          <p:nvPr/>
        </p:nvSpPr>
        <p:spPr>
          <a:xfrm>
            <a:off x="6400800" y="2487168"/>
            <a:ext cx="4873752" cy="201168"/>
          </a:xfrm>
          <a:prstGeom prst="rect">
            <a:avLst/>
          </a:prstGeom>
          <a:noFill/>
          <a:ln/>
        </p:spPr>
        <p:txBody>
          <a:bodyPr wrap="square" lIns="0" tIns="0" rIns="0" bIns="0" rtlCol="0" anchor="ctr"/>
          <a:lstStyle/>
          <a:p>
            <a:pPr marL="0" indent="0">
              <a:buNone/>
            </a:pPr>
            <a:r>
              <a:rPr lang="en-US" sz="1000" b="1" dirty="0">
                <a:solidFill>
                  <a:srgbClr val="1A2332"/>
                </a:solidFill>
                <a:latin typeface="Calibri" pitchFamily="34" charset="0"/>
                <a:ea typeface="Calibri" pitchFamily="34" charset="-122"/>
                <a:cs typeface="Calibri" pitchFamily="34" charset="-120"/>
              </a:rPr>
              <a:t>Andy Jassy, CEO since July 2021</a:t>
            </a:r>
            <a:endParaRPr lang="en-US" sz="1000" dirty="0"/>
          </a:p>
        </p:txBody>
      </p:sp>
      <p:sp>
        <p:nvSpPr>
          <p:cNvPr id="29" name="Text 27"/>
          <p:cNvSpPr/>
          <p:nvPr/>
        </p:nvSpPr>
        <p:spPr>
          <a:xfrm>
            <a:off x="6400800" y="2688336"/>
            <a:ext cx="4873752" cy="438912"/>
          </a:xfrm>
          <a:prstGeom prst="rect">
            <a:avLst/>
          </a:prstGeom>
          <a:noFill/>
          <a:ln/>
        </p:spPr>
        <p:txBody>
          <a:bodyPr wrap="square" lIns="0" tIns="0" rIns="0" bIns="0" rtlCol="0" anchor="ctr"/>
          <a:lstStyle/>
          <a:p>
            <a:pPr marL="0" indent="0">
              <a:buNone/>
            </a:pPr>
            <a:r>
              <a:rPr lang="en-US" sz="850" dirty="0">
                <a:solidFill>
                  <a:srgbClr val="555555"/>
                </a:solidFill>
                <a:latin typeface="Calibri" pitchFamily="34" charset="0"/>
                <a:ea typeface="Calibri" pitchFamily="34" charset="-122"/>
                <a:cs typeface="Calibri" pitchFamily="34" charset="-120"/>
              </a:rPr>
              <a:t>Built AWS from 57-person team to $129B business. Drove profitability inflection: Op. income from $12.2B (2022) to $80B (2025). Aggressive AI investment.</a:t>
            </a:r>
            <a:endParaRPr lang="en-US" sz="850" dirty="0"/>
          </a:p>
        </p:txBody>
      </p:sp>
      <p:sp>
        <p:nvSpPr>
          <p:cNvPr id="30" name="Text 28"/>
          <p:cNvSpPr/>
          <p:nvPr/>
        </p:nvSpPr>
        <p:spPr>
          <a:xfrm>
            <a:off x="6400800" y="3200400"/>
            <a:ext cx="4873752" cy="201168"/>
          </a:xfrm>
          <a:prstGeom prst="rect">
            <a:avLst/>
          </a:prstGeom>
          <a:noFill/>
          <a:ln/>
        </p:spPr>
        <p:txBody>
          <a:bodyPr wrap="square" lIns="0" tIns="0" rIns="0" bIns="0" rtlCol="0" anchor="ctr"/>
          <a:lstStyle/>
          <a:p>
            <a:pPr marL="0" indent="0">
              <a:buNone/>
            </a:pPr>
            <a:r>
              <a:rPr lang="en-US" sz="1000" b="1" dirty="0">
                <a:solidFill>
                  <a:srgbClr val="1A2332"/>
                </a:solidFill>
                <a:latin typeface="Calibri" pitchFamily="34" charset="0"/>
                <a:ea typeface="Calibri" pitchFamily="34" charset="-122"/>
                <a:cs typeface="Calibri" pitchFamily="34" charset="-120"/>
              </a:rPr>
              <a:t>Capital Discipline</a:t>
            </a:r>
            <a:endParaRPr lang="en-US" sz="1000" dirty="0"/>
          </a:p>
        </p:txBody>
      </p:sp>
      <p:sp>
        <p:nvSpPr>
          <p:cNvPr id="31" name="Text 29"/>
          <p:cNvSpPr/>
          <p:nvPr/>
        </p:nvSpPr>
        <p:spPr>
          <a:xfrm>
            <a:off x="6400800" y="3401568"/>
            <a:ext cx="4873752" cy="438912"/>
          </a:xfrm>
          <a:prstGeom prst="rect">
            <a:avLst/>
          </a:prstGeom>
          <a:noFill/>
          <a:ln/>
        </p:spPr>
        <p:txBody>
          <a:bodyPr wrap="square" lIns="0" tIns="0" rIns="0" bIns="0" rtlCol="0" anchor="ctr"/>
          <a:lstStyle/>
          <a:p>
            <a:pPr marL="0" indent="0">
              <a:buNone/>
            </a:pPr>
            <a:r>
              <a:rPr lang="en-US" sz="850" dirty="0">
                <a:solidFill>
                  <a:srgbClr val="555555"/>
                </a:solidFill>
                <a:latin typeface="Calibri" pitchFamily="34" charset="0"/>
                <a:ea typeface="Calibri" pitchFamily="34" charset="-122"/>
                <a:cs typeface="Calibri" pitchFamily="34" charset="-120"/>
              </a:rPr>
              <a:t>Reduced headcount, flattened org structure, 16K layoffs in Jan 2026. Closing Amazon Fresh/Go stores. Cost to serve reduced 2 years running.</a:t>
            </a:r>
            <a:endParaRPr lang="en-US" sz="850" dirty="0"/>
          </a:p>
        </p:txBody>
      </p:sp>
      <p:sp>
        <p:nvSpPr>
          <p:cNvPr id="32" name="Text 30"/>
          <p:cNvSpPr/>
          <p:nvPr/>
        </p:nvSpPr>
        <p:spPr>
          <a:xfrm>
            <a:off x="6400800" y="3913632"/>
            <a:ext cx="4873752" cy="201168"/>
          </a:xfrm>
          <a:prstGeom prst="rect">
            <a:avLst/>
          </a:prstGeom>
          <a:noFill/>
          <a:ln/>
        </p:spPr>
        <p:txBody>
          <a:bodyPr wrap="square" lIns="0" tIns="0" rIns="0" bIns="0" rtlCol="0" anchor="ctr"/>
          <a:lstStyle/>
          <a:p>
            <a:pPr marL="0" indent="0">
              <a:buNone/>
            </a:pPr>
            <a:r>
              <a:rPr lang="en-US" sz="1000" b="1" dirty="0">
                <a:solidFill>
                  <a:srgbClr val="1A2332"/>
                </a:solidFill>
                <a:latin typeface="Calibri" pitchFamily="34" charset="0"/>
                <a:ea typeface="Calibri" pitchFamily="34" charset="-122"/>
                <a:cs typeface="Calibri" pitchFamily="34" charset="-120"/>
              </a:rPr>
              <a:t>Strategic Vision</a:t>
            </a:r>
            <a:endParaRPr lang="en-US" sz="1000" dirty="0"/>
          </a:p>
        </p:txBody>
      </p:sp>
      <p:sp>
        <p:nvSpPr>
          <p:cNvPr id="33" name="Text 31"/>
          <p:cNvSpPr/>
          <p:nvPr/>
        </p:nvSpPr>
        <p:spPr>
          <a:xfrm>
            <a:off x="6400800" y="4114800"/>
            <a:ext cx="4873752" cy="438912"/>
          </a:xfrm>
          <a:prstGeom prst="rect">
            <a:avLst/>
          </a:prstGeom>
          <a:noFill/>
          <a:ln/>
        </p:spPr>
        <p:txBody>
          <a:bodyPr wrap="square" lIns="0" tIns="0" rIns="0" bIns="0" rtlCol="0" anchor="ctr"/>
          <a:lstStyle/>
          <a:p>
            <a:pPr marL="0" indent="0">
              <a:buNone/>
            </a:pPr>
            <a:r>
              <a:rPr lang="en-US" sz="850" dirty="0">
                <a:solidFill>
                  <a:srgbClr val="555555"/>
                </a:solidFill>
                <a:latin typeface="Calibri" pitchFamily="34" charset="0"/>
                <a:ea typeface="Calibri" pitchFamily="34" charset="-122"/>
                <a:cs typeface="Calibri" pitchFamily="34" charset="-120"/>
              </a:rPr>
              <a:t>All-in AI bet: $132B CapEx in 2025, $200B guided for 2026. Custom chips strategy differentiating vs NVIDIA dependency. Bedrock multi-$B ARR.</a:t>
            </a:r>
            <a:endParaRPr lang="en-US" sz="850" dirty="0"/>
          </a:p>
        </p:txBody>
      </p:sp>
      <p:sp>
        <p:nvSpPr>
          <p:cNvPr id="34" name="Text 32"/>
          <p:cNvSpPr/>
          <p:nvPr/>
        </p:nvSpPr>
        <p:spPr>
          <a:xfrm>
            <a:off x="6400800" y="4626864"/>
            <a:ext cx="4873752" cy="201168"/>
          </a:xfrm>
          <a:prstGeom prst="rect">
            <a:avLst/>
          </a:prstGeom>
          <a:noFill/>
          <a:ln/>
        </p:spPr>
        <p:txBody>
          <a:bodyPr wrap="square" lIns="0" tIns="0" rIns="0" bIns="0" rtlCol="0" anchor="ctr"/>
          <a:lstStyle/>
          <a:p>
            <a:pPr marL="0" indent="0">
              <a:buNone/>
            </a:pPr>
            <a:r>
              <a:rPr lang="en-US" sz="1000" b="1" dirty="0">
                <a:solidFill>
                  <a:srgbClr val="1A2332"/>
                </a:solidFill>
                <a:latin typeface="Calibri" pitchFamily="34" charset="0"/>
                <a:ea typeface="Calibri" pitchFamily="34" charset="-122"/>
                <a:cs typeface="Calibri" pitchFamily="34" charset="-120"/>
              </a:rPr>
              <a:t>Risk</a:t>
            </a:r>
            <a:endParaRPr lang="en-US" sz="1000" dirty="0"/>
          </a:p>
        </p:txBody>
      </p:sp>
      <p:sp>
        <p:nvSpPr>
          <p:cNvPr id="35" name="Text 33"/>
          <p:cNvSpPr/>
          <p:nvPr/>
        </p:nvSpPr>
        <p:spPr>
          <a:xfrm>
            <a:off x="6400800" y="4828032"/>
            <a:ext cx="4873752" cy="438912"/>
          </a:xfrm>
          <a:prstGeom prst="rect">
            <a:avLst/>
          </a:prstGeom>
          <a:noFill/>
          <a:ln/>
        </p:spPr>
        <p:txBody>
          <a:bodyPr wrap="square" lIns="0" tIns="0" rIns="0" bIns="0" rtlCol="0" anchor="ctr"/>
          <a:lstStyle/>
          <a:p>
            <a:pPr marL="0" indent="0">
              <a:buNone/>
            </a:pPr>
            <a:r>
              <a:rPr lang="en-US" sz="850" dirty="0">
                <a:solidFill>
                  <a:srgbClr val="555555"/>
                </a:solidFill>
                <a:latin typeface="Calibri" pitchFamily="34" charset="0"/>
                <a:ea typeface="Calibri" pitchFamily="34" charset="-122"/>
                <a:cs typeface="Calibri" pitchFamily="34" charset="-120"/>
              </a:rPr>
              <a:t>FCF collapsed 71% due to CapEx. $200B 2026 spend spooked market (-8% post-earnings). Anthropic investment ($8B) now valued at $60.6B — brilliant but concentrating.</a:t>
            </a:r>
            <a:endParaRPr lang="en-US" sz="850" dirty="0"/>
          </a:p>
        </p:txBody>
      </p:sp>
      <p:sp>
        <p:nvSpPr>
          <p:cNvPr id="36" name="Text 34"/>
          <p:cNvSpPr/>
          <p:nvPr/>
        </p:nvSpPr>
        <p:spPr>
          <a:xfrm>
            <a:off x="6217920" y="5074920"/>
            <a:ext cx="5239512" cy="274320"/>
          </a:xfrm>
          <a:prstGeom prst="rect">
            <a:avLst/>
          </a:prstGeom>
          <a:noFill/>
          <a:ln/>
        </p:spPr>
        <p:txBody>
          <a:bodyPr wrap="square" lIns="0" tIns="0" rIns="0" bIns="0" rtlCol="0" anchor="ctr"/>
          <a:lstStyle/>
          <a:p>
            <a:pPr marL="0" indent="0" algn="ctr">
              <a:buNone/>
            </a:pPr>
            <a:r>
              <a:rPr lang="en-US" sz="1400" b="1" dirty="0">
                <a:solidFill>
                  <a:srgbClr val="FF9900"/>
                </a:solidFill>
                <a:latin typeface="Georgia" pitchFamily="34" charset="0"/>
                <a:ea typeface="Georgia" pitchFamily="34" charset="-122"/>
                <a:cs typeface="Georgia" pitchFamily="34" charset="-120"/>
              </a:rPr>
              <a:t>Management Score:  A-</a:t>
            </a:r>
            <a:endParaRPr lang="en-US" sz="1400" dirty="0"/>
          </a:p>
        </p:txBody>
      </p:sp>
      <p:sp>
        <p:nvSpPr>
          <p:cNvPr id="37" name="Text 35"/>
          <p:cNvSpPr/>
          <p:nvPr/>
        </p:nvSpPr>
        <p:spPr>
          <a:xfrm>
            <a:off x="457200" y="6537960"/>
            <a:ext cx="11274552" cy="228600"/>
          </a:xfrm>
          <a:prstGeom prst="rect">
            <a:avLst/>
          </a:prstGeom>
          <a:noFill/>
          <a:ln/>
        </p:spPr>
        <p:txBody>
          <a:bodyPr wrap="square" rtlCol="0" anchor="ctr"/>
          <a:lstStyle/>
          <a:p>
            <a:pPr marL="0" indent="0" algn="ctr">
              <a:buNone/>
            </a:pPr>
            <a:r>
              <a:rPr lang="en-US" sz="700" dirty="0">
                <a:solidFill>
                  <a:srgbClr val="999999"/>
                </a:solidFill>
                <a:latin typeface="Calibri" pitchFamily="34" charset="0"/>
                <a:ea typeface="Calibri" pitchFamily="34" charset="-122"/>
                <a:cs typeface="Calibri" pitchFamily="34" charset="-120"/>
              </a:rPr>
              <a:t>Source: Amazon FY2025 Earnings Release, DEF 14A Proxy Statement (2025), Earnings Call Transcript</a:t>
            </a:r>
            <a:endParaRPr lang="en-US" sz="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A2332"/>
        </a:solidFill>
        <a:effectLst/>
      </p:bgPr>
    </p:bg>
    <p:spTree>
      <p:nvGrpSpPr>
        <p:cNvPr id="1" name=""/>
        <p:cNvGrpSpPr/>
        <p:nvPr/>
      </p:nvGrpSpPr>
      <p:grpSpPr>
        <a:xfrm>
          <a:off x="0" y="0"/>
          <a:ext cx="0" cy="0"/>
          <a:chOff x="0" y="0"/>
          <a:chExt cx="0" cy="0"/>
        </a:xfrm>
      </p:grpSpPr>
      <p:sp>
        <p:nvSpPr>
          <p:cNvPr id="2" name="Shape 0"/>
          <p:cNvSpPr/>
          <p:nvPr/>
        </p:nvSpPr>
        <p:spPr>
          <a:xfrm>
            <a:off x="0" y="0"/>
            <a:ext cx="12188952" cy="54864"/>
          </a:xfrm>
          <a:prstGeom prst="rect">
            <a:avLst/>
          </a:prstGeom>
          <a:solidFill>
            <a:srgbClr val="FF9900"/>
          </a:solidFill>
          <a:ln/>
        </p:spPr>
        <p:txBody>
          <a:bodyPr/>
          <a:lstStyle/>
          <a:p>
            <a:endParaRPr lang="en-US"/>
          </a:p>
        </p:txBody>
      </p:sp>
      <p:sp>
        <p:nvSpPr>
          <p:cNvPr id="3" name="Text 1"/>
          <p:cNvSpPr/>
          <p:nvPr/>
        </p:nvSpPr>
        <p:spPr>
          <a:xfrm>
            <a:off x="731520" y="320040"/>
            <a:ext cx="10725912" cy="502920"/>
          </a:xfrm>
          <a:prstGeom prst="rect">
            <a:avLst/>
          </a:prstGeom>
          <a:noFill/>
          <a:ln/>
        </p:spPr>
        <p:txBody>
          <a:bodyPr wrap="square"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FINANCIAL STRENGTH &amp; BALANCE SHEET</a:t>
            </a:r>
            <a:endParaRPr lang="en-US" sz="2600" dirty="0"/>
          </a:p>
        </p:txBody>
      </p:sp>
      <p:sp>
        <p:nvSpPr>
          <p:cNvPr id="4" name="Shape 2"/>
          <p:cNvSpPr/>
          <p:nvPr/>
        </p:nvSpPr>
        <p:spPr>
          <a:xfrm>
            <a:off x="548640" y="1051560"/>
            <a:ext cx="5303520" cy="3474720"/>
          </a:xfrm>
          <a:prstGeom prst="rect">
            <a:avLst/>
          </a:prstGeom>
          <a:solidFill>
            <a:srgbClr val="0F1820"/>
          </a:solidFill>
          <a:ln/>
          <a:effectLst>
            <a:outerShdw blurRad="76200" dist="25400" dir="16200000" algn="bl" rotWithShape="0">
              <a:srgbClr val="000000">
                <a:alpha val="12000"/>
              </a:srgbClr>
            </a:outerShdw>
          </a:effectLst>
        </p:spPr>
        <p:txBody>
          <a:bodyPr/>
          <a:lstStyle/>
          <a:p>
            <a:endParaRPr lang="en-US"/>
          </a:p>
        </p:txBody>
      </p:sp>
      <p:sp>
        <p:nvSpPr>
          <p:cNvPr id="5" name="Text 3"/>
          <p:cNvSpPr/>
          <p:nvPr/>
        </p:nvSpPr>
        <p:spPr>
          <a:xfrm>
            <a:off x="731520" y="1143000"/>
            <a:ext cx="4937760" cy="320040"/>
          </a:xfrm>
          <a:prstGeom prst="rect">
            <a:avLst/>
          </a:prstGeom>
          <a:noFill/>
          <a:ln/>
        </p:spPr>
        <p:txBody>
          <a:bodyPr wrap="square" lIns="0" tIns="0" rIns="0" bIns="0" rtlCol="0" anchor="ctr"/>
          <a:lstStyle/>
          <a:p>
            <a:pPr marL="0" indent="0">
              <a:buNone/>
            </a:pPr>
            <a:r>
              <a:rPr lang="en-US" sz="1300" b="1" dirty="0">
                <a:solidFill>
                  <a:srgbClr val="FF9900"/>
                </a:solidFill>
                <a:latin typeface="Georgia" pitchFamily="34" charset="0"/>
                <a:ea typeface="Georgia" pitchFamily="34" charset="-122"/>
                <a:cs typeface="Georgia" pitchFamily="34" charset="-120"/>
              </a:rPr>
              <a:t>KEY BALANCE SHEET ITEMS (Dec 31, 2025E)</a:t>
            </a:r>
            <a:endParaRPr lang="en-US" sz="1300" dirty="0"/>
          </a:p>
        </p:txBody>
      </p:sp>
      <p:sp>
        <p:nvSpPr>
          <p:cNvPr id="6" name="Text 4"/>
          <p:cNvSpPr/>
          <p:nvPr/>
        </p:nvSpPr>
        <p:spPr>
          <a:xfrm>
            <a:off x="822960" y="1600200"/>
            <a:ext cx="3017520" cy="27432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Cash &amp; Equivalents</a:t>
            </a:r>
            <a:endParaRPr lang="en-US" sz="1000" dirty="0"/>
          </a:p>
        </p:txBody>
      </p:sp>
      <p:sp>
        <p:nvSpPr>
          <p:cNvPr id="7" name="Text 5"/>
          <p:cNvSpPr/>
          <p:nvPr/>
        </p:nvSpPr>
        <p:spPr>
          <a:xfrm>
            <a:off x="3840480" y="1600200"/>
            <a:ext cx="1828800" cy="274320"/>
          </a:xfrm>
          <a:prstGeom prst="rect">
            <a:avLst/>
          </a:prstGeom>
          <a:noFill/>
          <a:ln/>
        </p:spPr>
        <p:txBody>
          <a:bodyPr wrap="square" lIns="0" tIns="0" rIns="0" bIns="0" rtlCol="0" anchor="ctr"/>
          <a:lstStyle/>
          <a:p>
            <a:pPr marL="0" indent="0" algn="r">
              <a:buNone/>
            </a:pPr>
            <a:r>
              <a:rPr lang="en-US" sz="1100" b="1" dirty="0">
                <a:solidFill>
                  <a:srgbClr val="FF9900"/>
                </a:solidFill>
                <a:latin typeface="Calibri" pitchFamily="34" charset="0"/>
                <a:ea typeface="Calibri" pitchFamily="34" charset="-122"/>
                <a:cs typeface="Calibri" pitchFamily="34" charset="-120"/>
              </a:rPr>
              <a:t>~$79B</a:t>
            </a:r>
            <a:endParaRPr lang="en-US" sz="1100" dirty="0"/>
          </a:p>
        </p:txBody>
      </p:sp>
      <p:sp>
        <p:nvSpPr>
          <p:cNvPr id="8" name="Text 6"/>
          <p:cNvSpPr/>
          <p:nvPr/>
        </p:nvSpPr>
        <p:spPr>
          <a:xfrm>
            <a:off x="822960" y="1947672"/>
            <a:ext cx="3017520" cy="274320"/>
          </a:xfrm>
          <a:prstGeom prst="rect">
            <a:avLst/>
          </a:prstGeom>
          <a:noFill/>
          <a:ln/>
        </p:spPr>
        <p:txBody>
          <a:bodyPr wrap="square" lIns="0" tIns="0" rIns="0" bIns="0" rtlCol="0" anchor="ctr"/>
          <a:lstStyle/>
          <a:p>
            <a:pPr marL="0" indent="0">
              <a:buNone/>
            </a:pPr>
            <a:r>
              <a:rPr lang="en-US" sz="1000" dirty="0">
                <a:solidFill>
                  <a:srgbClr val="999999"/>
                </a:solidFill>
                <a:latin typeface="Calibri" pitchFamily="34" charset="0"/>
                <a:ea typeface="Calibri" pitchFamily="34" charset="-122"/>
                <a:cs typeface="Calibri" pitchFamily="34" charset="-120"/>
              </a:rPr>
              <a:t>Total Debt</a:t>
            </a:r>
            <a:endParaRPr lang="en-US" sz="1000" dirty="0"/>
          </a:p>
        </p:txBody>
      </p:sp>
      <p:sp>
        <p:nvSpPr>
          <p:cNvPr id="9" name="Text 7"/>
          <p:cNvSpPr/>
          <p:nvPr/>
        </p:nvSpPr>
        <p:spPr>
          <a:xfrm>
            <a:off x="3840480" y="1947672"/>
            <a:ext cx="1828800" cy="274320"/>
          </a:xfrm>
          <a:prstGeom prst="rect">
            <a:avLst/>
          </a:prstGeom>
          <a:noFill/>
          <a:ln/>
        </p:spPr>
        <p:txBody>
          <a:bodyPr wrap="square" lIns="0" tIns="0" rIns="0" bIns="0" rtlCol="0" anchor="ctr"/>
          <a:lstStyle/>
          <a:p>
            <a:pPr marL="0" indent="0" algn="r">
              <a:buNone/>
            </a:pPr>
            <a:r>
              <a:rPr lang="en-US" sz="1100" dirty="0">
                <a:solidFill>
                  <a:srgbClr val="FFFFFF"/>
                </a:solidFill>
                <a:latin typeface="Calibri" pitchFamily="34" charset="0"/>
                <a:ea typeface="Calibri" pitchFamily="34" charset="-122"/>
                <a:cs typeface="Calibri" pitchFamily="34" charset="-120"/>
              </a:rPr>
              <a:t>~$179B</a:t>
            </a:r>
            <a:endParaRPr lang="en-US" sz="1100" dirty="0"/>
          </a:p>
        </p:txBody>
      </p:sp>
      <p:sp>
        <p:nvSpPr>
          <p:cNvPr id="10" name="Text 8"/>
          <p:cNvSpPr/>
          <p:nvPr/>
        </p:nvSpPr>
        <p:spPr>
          <a:xfrm>
            <a:off x="822960" y="2295144"/>
            <a:ext cx="3017520" cy="274320"/>
          </a:xfrm>
          <a:prstGeom prst="rect">
            <a:avLst/>
          </a:prstGeom>
          <a:noFill/>
          <a:ln/>
        </p:spPr>
        <p:txBody>
          <a:bodyPr wrap="square" lIns="0" tIns="0" rIns="0" bIns="0" rtlCol="0" anchor="ctr"/>
          <a:lstStyle/>
          <a:p>
            <a:pPr marL="0" indent="0">
              <a:buNone/>
            </a:pPr>
            <a:r>
              <a:rPr lang="en-US" sz="1000" dirty="0">
                <a:solidFill>
                  <a:srgbClr val="999999"/>
                </a:solidFill>
                <a:latin typeface="Calibri" pitchFamily="34" charset="0"/>
                <a:ea typeface="Calibri" pitchFamily="34" charset="-122"/>
                <a:cs typeface="Calibri" pitchFamily="34" charset="-120"/>
              </a:rPr>
              <a:t>Net Debt</a:t>
            </a:r>
            <a:endParaRPr lang="en-US" sz="1000" dirty="0"/>
          </a:p>
        </p:txBody>
      </p:sp>
      <p:sp>
        <p:nvSpPr>
          <p:cNvPr id="11" name="Text 9"/>
          <p:cNvSpPr/>
          <p:nvPr/>
        </p:nvSpPr>
        <p:spPr>
          <a:xfrm>
            <a:off x="3840480" y="2295144"/>
            <a:ext cx="1828800" cy="274320"/>
          </a:xfrm>
          <a:prstGeom prst="rect">
            <a:avLst/>
          </a:prstGeom>
          <a:noFill/>
          <a:ln/>
        </p:spPr>
        <p:txBody>
          <a:bodyPr wrap="square" lIns="0" tIns="0" rIns="0" bIns="0" rtlCol="0" anchor="ctr"/>
          <a:lstStyle/>
          <a:p>
            <a:pPr marL="0" indent="0" algn="r">
              <a:buNone/>
            </a:pPr>
            <a:r>
              <a:rPr lang="en-US" sz="1100" dirty="0">
                <a:solidFill>
                  <a:srgbClr val="FFFFFF"/>
                </a:solidFill>
                <a:latin typeface="Calibri" pitchFamily="34" charset="0"/>
                <a:ea typeface="Calibri" pitchFamily="34" charset="-122"/>
                <a:cs typeface="Calibri" pitchFamily="34" charset="-120"/>
              </a:rPr>
              <a:t>~$100B</a:t>
            </a:r>
            <a:endParaRPr lang="en-US" sz="1100" dirty="0"/>
          </a:p>
        </p:txBody>
      </p:sp>
      <p:sp>
        <p:nvSpPr>
          <p:cNvPr id="12" name="Text 10"/>
          <p:cNvSpPr/>
          <p:nvPr/>
        </p:nvSpPr>
        <p:spPr>
          <a:xfrm>
            <a:off x="822960" y="2642616"/>
            <a:ext cx="3017520" cy="27432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Total Assets</a:t>
            </a:r>
            <a:endParaRPr lang="en-US" sz="1000" dirty="0"/>
          </a:p>
        </p:txBody>
      </p:sp>
      <p:sp>
        <p:nvSpPr>
          <p:cNvPr id="13" name="Text 11"/>
          <p:cNvSpPr/>
          <p:nvPr/>
        </p:nvSpPr>
        <p:spPr>
          <a:xfrm>
            <a:off x="3840480" y="2642616"/>
            <a:ext cx="1828800" cy="274320"/>
          </a:xfrm>
          <a:prstGeom prst="rect">
            <a:avLst/>
          </a:prstGeom>
          <a:noFill/>
          <a:ln/>
        </p:spPr>
        <p:txBody>
          <a:bodyPr wrap="square" lIns="0" tIns="0" rIns="0" bIns="0" rtlCol="0" anchor="ctr"/>
          <a:lstStyle/>
          <a:p>
            <a:pPr marL="0" indent="0" algn="r">
              <a:buNone/>
            </a:pPr>
            <a:r>
              <a:rPr lang="en-US" sz="1100" b="1" dirty="0">
                <a:solidFill>
                  <a:srgbClr val="FF9900"/>
                </a:solidFill>
                <a:latin typeface="Calibri" pitchFamily="34" charset="0"/>
                <a:ea typeface="Calibri" pitchFamily="34" charset="-122"/>
                <a:cs typeface="Calibri" pitchFamily="34" charset="-120"/>
              </a:rPr>
              <a:t>~$620B+</a:t>
            </a:r>
            <a:endParaRPr lang="en-US" sz="1100" dirty="0"/>
          </a:p>
        </p:txBody>
      </p:sp>
      <p:sp>
        <p:nvSpPr>
          <p:cNvPr id="14" name="Text 12"/>
          <p:cNvSpPr/>
          <p:nvPr/>
        </p:nvSpPr>
        <p:spPr>
          <a:xfrm>
            <a:off x="822960" y="2990088"/>
            <a:ext cx="3017520" cy="274320"/>
          </a:xfrm>
          <a:prstGeom prst="rect">
            <a:avLst/>
          </a:prstGeom>
          <a:noFill/>
          <a:ln/>
        </p:spPr>
        <p:txBody>
          <a:bodyPr wrap="square" lIns="0" tIns="0" rIns="0" bIns="0" rtlCol="0" anchor="ctr"/>
          <a:lstStyle/>
          <a:p>
            <a:pPr marL="0" indent="0">
              <a:buNone/>
            </a:pPr>
            <a:r>
              <a:rPr lang="en-US" sz="1000" dirty="0">
                <a:solidFill>
                  <a:srgbClr val="999999"/>
                </a:solidFill>
                <a:latin typeface="Calibri" pitchFamily="34" charset="0"/>
                <a:ea typeface="Calibri" pitchFamily="34" charset="-122"/>
                <a:cs typeface="Calibri" pitchFamily="34" charset="-120"/>
              </a:rPr>
              <a:t>PP&amp;E (net)</a:t>
            </a:r>
            <a:endParaRPr lang="en-US" sz="1000" dirty="0"/>
          </a:p>
        </p:txBody>
      </p:sp>
      <p:sp>
        <p:nvSpPr>
          <p:cNvPr id="15" name="Text 13"/>
          <p:cNvSpPr/>
          <p:nvPr/>
        </p:nvSpPr>
        <p:spPr>
          <a:xfrm>
            <a:off x="3840480" y="2990088"/>
            <a:ext cx="1828800" cy="274320"/>
          </a:xfrm>
          <a:prstGeom prst="rect">
            <a:avLst/>
          </a:prstGeom>
          <a:noFill/>
          <a:ln/>
        </p:spPr>
        <p:txBody>
          <a:bodyPr wrap="square" lIns="0" tIns="0" rIns="0" bIns="0" rtlCol="0" anchor="ctr"/>
          <a:lstStyle/>
          <a:p>
            <a:pPr marL="0" indent="0" algn="r">
              <a:buNone/>
            </a:pPr>
            <a:r>
              <a:rPr lang="en-US" sz="1100" dirty="0">
                <a:solidFill>
                  <a:srgbClr val="FFFFFF"/>
                </a:solidFill>
                <a:latin typeface="Calibri" pitchFamily="34" charset="0"/>
                <a:ea typeface="Calibri" pitchFamily="34" charset="-122"/>
                <a:cs typeface="Calibri" pitchFamily="34" charset="-120"/>
              </a:rPr>
              <a:t>~$330B+</a:t>
            </a:r>
            <a:endParaRPr lang="en-US" sz="1100" dirty="0"/>
          </a:p>
        </p:txBody>
      </p:sp>
      <p:sp>
        <p:nvSpPr>
          <p:cNvPr id="16" name="Text 14"/>
          <p:cNvSpPr/>
          <p:nvPr/>
        </p:nvSpPr>
        <p:spPr>
          <a:xfrm>
            <a:off x="822960" y="3337560"/>
            <a:ext cx="3017520" cy="27432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Operating Cash Flow (TTM)</a:t>
            </a:r>
            <a:endParaRPr lang="en-US" sz="1000" dirty="0"/>
          </a:p>
        </p:txBody>
      </p:sp>
      <p:sp>
        <p:nvSpPr>
          <p:cNvPr id="17" name="Text 15"/>
          <p:cNvSpPr/>
          <p:nvPr/>
        </p:nvSpPr>
        <p:spPr>
          <a:xfrm>
            <a:off x="3840480" y="3337560"/>
            <a:ext cx="1828800" cy="274320"/>
          </a:xfrm>
          <a:prstGeom prst="rect">
            <a:avLst/>
          </a:prstGeom>
          <a:noFill/>
          <a:ln/>
        </p:spPr>
        <p:txBody>
          <a:bodyPr wrap="square" lIns="0" tIns="0" rIns="0" bIns="0" rtlCol="0" anchor="ctr"/>
          <a:lstStyle/>
          <a:p>
            <a:pPr marL="0" indent="0" algn="r">
              <a:buNone/>
            </a:pPr>
            <a:r>
              <a:rPr lang="en-US" sz="1100" b="1" dirty="0">
                <a:solidFill>
                  <a:srgbClr val="FF9900"/>
                </a:solidFill>
                <a:latin typeface="Calibri" pitchFamily="34" charset="0"/>
                <a:ea typeface="Calibri" pitchFamily="34" charset="-122"/>
                <a:cs typeface="Calibri" pitchFamily="34" charset="-120"/>
              </a:rPr>
              <a:t>$139.5B</a:t>
            </a:r>
            <a:endParaRPr lang="en-US" sz="1100" dirty="0"/>
          </a:p>
        </p:txBody>
      </p:sp>
      <p:sp>
        <p:nvSpPr>
          <p:cNvPr id="18" name="Text 16"/>
          <p:cNvSpPr/>
          <p:nvPr/>
        </p:nvSpPr>
        <p:spPr>
          <a:xfrm>
            <a:off x="822960" y="3685032"/>
            <a:ext cx="3017520" cy="274320"/>
          </a:xfrm>
          <a:prstGeom prst="rect">
            <a:avLst/>
          </a:prstGeom>
          <a:noFill/>
          <a:ln/>
        </p:spPr>
        <p:txBody>
          <a:bodyPr wrap="square" lIns="0" tIns="0" rIns="0" bIns="0" rtlCol="0" anchor="ctr"/>
          <a:lstStyle/>
          <a:p>
            <a:pPr marL="0" indent="0">
              <a:buNone/>
            </a:pPr>
            <a:r>
              <a:rPr lang="en-US" sz="1000" dirty="0">
                <a:solidFill>
                  <a:srgbClr val="999999"/>
                </a:solidFill>
                <a:latin typeface="Calibri" pitchFamily="34" charset="0"/>
                <a:ea typeface="Calibri" pitchFamily="34" charset="-122"/>
                <a:cs typeface="Calibri" pitchFamily="34" charset="-120"/>
              </a:rPr>
              <a:t>Free Cash Flow (TTM)</a:t>
            </a:r>
            <a:endParaRPr lang="en-US" sz="1000" dirty="0"/>
          </a:p>
        </p:txBody>
      </p:sp>
      <p:sp>
        <p:nvSpPr>
          <p:cNvPr id="19" name="Text 17"/>
          <p:cNvSpPr/>
          <p:nvPr/>
        </p:nvSpPr>
        <p:spPr>
          <a:xfrm>
            <a:off x="3840480" y="3685032"/>
            <a:ext cx="1828800" cy="274320"/>
          </a:xfrm>
          <a:prstGeom prst="rect">
            <a:avLst/>
          </a:prstGeom>
          <a:noFill/>
          <a:ln/>
        </p:spPr>
        <p:txBody>
          <a:bodyPr wrap="square" lIns="0" tIns="0" rIns="0" bIns="0" rtlCol="0" anchor="ctr"/>
          <a:lstStyle/>
          <a:p>
            <a:pPr marL="0" indent="0" algn="r">
              <a:buNone/>
            </a:pPr>
            <a:r>
              <a:rPr lang="en-US" sz="1100" dirty="0">
                <a:solidFill>
                  <a:srgbClr val="FFFFFF"/>
                </a:solidFill>
                <a:latin typeface="Calibri" pitchFamily="34" charset="0"/>
                <a:ea typeface="Calibri" pitchFamily="34" charset="-122"/>
                <a:cs typeface="Calibri" pitchFamily="34" charset="-120"/>
              </a:rPr>
              <a:t>$11.2B</a:t>
            </a:r>
            <a:endParaRPr lang="en-US" sz="1100" dirty="0"/>
          </a:p>
        </p:txBody>
      </p:sp>
      <p:sp>
        <p:nvSpPr>
          <p:cNvPr id="20" name="Text 18"/>
          <p:cNvSpPr/>
          <p:nvPr/>
        </p:nvSpPr>
        <p:spPr>
          <a:xfrm>
            <a:off x="822960" y="4032504"/>
            <a:ext cx="3017520" cy="274320"/>
          </a:xfrm>
          <a:prstGeom prst="rect">
            <a:avLst/>
          </a:prstGeom>
          <a:noFill/>
          <a:ln/>
        </p:spPr>
        <p:txBody>
          <a:bodyPr wrap="square" lIns="0" tIns="0" rIns="0" bIns="0" rtlCol="0" anchor="ctr"/>
          <a:lstStyle/>
          <a:p>
            <a:pPr marL="0" indent="0">
              <a:buNone/>
            </a:pPr>
            <a:r>
              <a:rPr lang="en-US" sz="1000" dirty="0">
                <a:solidFill>
                  <a:srgbClr val="999999"/>
                </a:solidFill>
                <a:latin typeface="Calibri" pitchFamily="34" charset="0"/>
                <a:ea typeface="Calibri" pitchFamily="34" charset="-122"/>
                <a:cs typeface="Calibri" pitchFamily="34" charset="-120"/>
              </a:rPr>
              <a:t>CapEx (FY2025)</a:t>
            </a:r>
            <a:endParaRPr lang="en-US" sz="1000" dirty="0"/>
          </a:p>
        </p:txBody>
      </p:sp>
      <p:sp>
        <p:nvSpPr>
          <p:cNvPr id="21" name="Text 19"/>
          <p:cNvSpPr/>
          <p:nvPr/>
        </p:nvSpPr>
        <p:spPr>
          <a:xfrm>
            <a:off x="3840480" y="4032504"/>
            <a:ext cx="1828800" cy="274320"/>
          </a:xfrm>
          <a:prstGeom prst="rect">
            <a:avLst/>
          </a:prstGeom>
          <a:noFill/>
          <a:ln/>
        </p:spPr>
        <p:txBody>
          <a:bodyPr wrap="square" lIns="0" tIns="0" rIns="0" bIns="0" rtlCol="0" anchor="ctr"/>
          <a:lstStyle/>
          <a:p>
            <a:pPr marL="0" indent="0" algn="r">
              <a:buNone/>
            </a:pPr>
            <a:r>
              <a:rPr lang="en-US" sz="1100" dirty="0">
                <a:solidFill>
                  <a:srgbClr val="FFFFFF"/>
                </a:solidFill>
                <a:latin typeface="Calibri" pitchFamily="34" charset="0"/>
                <a:ea typeface="Calibri" pitchFamily="34" charset="-122"/>
                <a:cs typeface="Calibri" pitchFamily="34" charset="-120"/>
              </a:rPr>
              <a:t>$131.8B</a:t>
            </a:r>
            <a:endParaRPr lang="en-US" sz="1100" dirty="0"/>
          </a:p>
        </p:txBody>
      </p:sp>
      <p:sp>
        <p:nvSpPr>
          <p:cNvPr id="22" name="Shape 20"/>
          <p:cNvSpPr/>
          <p:nvPr/>
        </p:nvSpPr>
        <p:spPr>
          <a:xfrm>
            <a:off x="6126480" y="1051560"/>
            <a:ext cx="5513832" cy="3474720"/>
          </a:xfrm>
          <a:prstGeom prst="rect">
            <a:avLst/>
          </a:prstGeom>
          <a:solidFill>
            <a:srgbClr val="0F1820"/>
          </a:solidFill>
          <a:ln/>
          <a:effectLst>
            <a:outerShdw blurRad="76200" dist="25400" dir="16200000" algn="bl" rotWithShape="0">
              <a:srgbClr val="000000">
                <a:alpha val="12000"/>
              </a:srgbClr>
            </a:outerShdw>
          </a:effectLst>
        </p:spPr>
        <p:txBody>
          <a:bodyPr/>
          <a:lstStyle/>
          <a:p>
            <a:endParaRPr lang="en-US"/>
          </a:p>
        </p:txBody>
      </p:sp>
      <p:sp>
        <p:nvSpPr>
          <p:cNvPr id="23" name="Text 21"/>
          <p:cNvSpPr/>
          <p:nvPr/>
        </p:nvSpPr>
        <p:spPr>
          <a:xfrm>
            <a:off x="6309360" y="1143000"/>
            <a:ext cx="5148072" cy="320040"/>
          </a:xfrm>
          <a:prstGeom prst="rect">
            <a:avLst/>
          </a:prstGeom>
          <a:noFill/>
          <a:ln/>
        </p:spPr>
        <p:txBody>
          <a:bodyPr wrap="square" lIns="0" tIns="0" rIns="0" bIns="0" rtlCol="0" anchor="ctr"/>
          <a:lstStyle/>
          <a:p>
            <a:pPr marL="0" indent="0">
              <a:buNone/>
            </a:pPr>
            <a:r>
              <a:rPr lang="en-US" sz="1300" b="1" dirty="0">
                <a:solidFill>
                  <a:srgbClr val="C44E52"/>
                </a:solidFill>
                <a:latin typeface="Georgia" pitchFamily="34" charset="0"/>
                <a:ea typeface="Georgia" pitchFamily="34" charset="-122"/>
                <a:cs typeface="Georgia" pitchFamily="34" charset="-120"/>
              </a:rPr>
              <a:t>KEY RISK FACTORS</a:t>
            </a:r>
            <a:endParaRPr lang="en-US" sz="1300" dirty="0"/>
          </a:p>
        </p:txBody>
      </p:sp>
      <p:sp>
        <p:nvSpPr>
          <p:cNvPr id="24" name="Text 22"/>
          <p:cNvSpPr/>
          <p:nvPr/>
        </p:nvSpPr>
        <p:spPr>
          <a:xfrm>
            <a:off x="6309360" y="1600200"/>
            <a:ext cx="5148072" cy="164592"/>
          </a:xfrm>
          <a:prstGeom prst="rect">
            <a:avLst/>
          </a:prstGeom>
          <a:noFill/>
          <a:ln/>
        </p:spPr>
        <p:txBody>
          <a:bodyPr wrap="square" lIns="0" tIns="0" rIns="0" bIns="0" rtlCol="0" anchor="ctr"/>
          <a:lstStyle/>
          <a:p>
            <a:pPr marL="0" indent="0">
              <a:buNone/>
            </a:pPr>
            <a:r>
              <a:rPr lang="en-US" sz="1000" b="1" dirty="0">
                <a:solidFill>
                  <a:srgbClr val="C44E52"/>
                </a:solidFill>
                <a:latin typeface="Calibri" pitchFamily="34" charset="0"/>
                <a:ea typeface="Calibri" pitchFamily="34" charset="-122"/>
                <a:cs typeface="Calibri" pitchFamily="34" charset="-120"/>
              </a:rPr>
              <a:t>CapEx Explosion</a:t>
            </a:r>
            <a:endParaRPr lang="en-US" sz="1000" dirty="0"/>
          </a:p>
        </p:txBody>
      </p:sp>
      <p:sp>
        <p:nvSpPr>
          <p:cNvPr id="25" name="Text 23"/>
          <p:cNvSpPr/>
          <p:nvPr/>
        </p:nvSpPr>
        <p:spPr>
          <a:xfrm>
            <a:off x="6309360" y="1764792"/>
            <a:ext cx="5148072" cy="320040"/>
          </a:xfrm>
          <a:prstGeom prst="rect">
            <a:avLst/>
          </a:prstGeom>
          <a:noFill/>
          <a:ln/>
        </p:spPr>
        <p:txBody>
          <a:bodyPr wrap="square" lIns="0" tIns="0" rIns="0" bIns="0" rtlCol="0" anchor="ctr"/>
          <a:lstStyle/>
          <a:p>
            <a:pPr marL="0" indent="0">
              <a:buNone/>
            </a:pPr>
            <a:r>
              <a:rPr lang="en-US" sz="850" dirty="0">
                <a:solidFill>
                  <a:srgbClr val="FFFFFF"/>
                </a:solidFill>
                <a:latin typeface="Calibri" pitchFamily="34" charset="0"/>
                <a:ea typeface="Calibri" pitchFamily="34" charset="-122"/>
                <a:cs typeface="Calibri" pitchFamily="34" charset="-120"/>
              </a:rPr>
              <a:t>$131.8B in 2025, $200B guided for 2026. FCF collapsed from $38.2B to $11.2B. If AI doesn't monetize, massive capital destruction.</a:t>
            </a:r>
            <a:endParaRPr lang="en-US" sz="850" dirty="0"/>
          </a:p>
        </p:txBody>
      </p:sp>
      <p:sp>
        <p:nvSpPr>
          <p:cNvPr id="26" name="Text 24"/>
          <p:cNvSpPr/>
          <p:nvPr/>
        </p:nvSpPr>
        <p:spPr>
          <a:xfrm>
            <a:off x="6309360" y="2121408"/>
            <a:ext cx="5148072" cy="164592"/>
          </a:xfrm>
          <a:prstGeom prst="rect">
            <a:avLst/>
          </a:prstGeom>
          <a:noFill/>
          <a:ln/>
        </p:spPr>
        <p:txBody>
          <a:bodyPr wrap="square" lIns="0" tIns="0" rIns="0" bIns="0" rtlCol="0" anchor="ctr"/>
          <a:lstStyle/>
          <a:p>
            <a:pPr marL="0" indent="0">
              <a:buNone/>
            </a:pPr>
            <a:r>
              <a:rPr lang="en-US" sz="1000" b="1" dirty="0">
                <a:solidFill>
                  <a:srgbClr val="C44E52"/>
                </a:solidFill>
                <a:latin typeface="Calibri" pitchFamily="34" charset="0"/>
                <a:ea typeface="Calibri" pitchFamily="34" charset="-122"/>
                <a:cs typeface="Calibri" pitchFamily="34" charset="-120"/>
              </a:rPr>
              <a:t>Tariff &amp; Trade Risk</a:t>
            </a:r>
            <a:endParaRPr lang="en-US" sz="1000" dirty="0"/>
          </a:p>
        </p:txBody>
      </p:sp>
      <p:sp>
        <p:nvSpPr>
          <p:cNvPr id="27" name="Text 25"/>
          <p:cNvSpPr/>
          <p:nvPr/>
        </p:nvSpPr>
        <p:spPr>
          <a:xfrm>
            <a:off x="6309360" y="2286000"/>
            <a:ext cx="5148072" cy="320040"/>
          </a:xfrm>
          <a:prstGeom prst="rect">
            <a:avLst/>
          </a:prstGeom>
          <a:noFill/>
          <a:ln/>
        </p:spPr>
        <p:txBody>
          <a:bodyPr wrap="square" lIns="0" tIns="0" rIns="0" bIns="0" rtlCol="0" anchor="ctr"/>
          <a:lstStyle/>
          <a:p>
            <a:pPr marL="0" indent="0">
              <a:buNone/>
            </a:pPr>
            <a:r>
              <a:rPr lang="en-US" sz="850" dirty="0">
                <a:solidFill>
                  <a:srgbClr val="FFFFFF"/>
                </a:solidFill>
                <a:latin typeface="Calibri" pitchFamily="34" charset="0"/>
                <a:ea typeface="Calibri" pitchFamily="34" charset="-122"/>
                <a:cs typeface="Calibri" pitchFamily="34" charset="-120"/>
              </a:rPr>
              <a:t>Earnings call flagged tariffs as material risk. Amazon imports massive volumes. Margin compression possible.</a:t>
            </a:r>
            <a:endParaRPr lang="en-US" sz="850" dirty="0"/>
          </a:p>
        </p:txBody>
      </p:sp>
      <p:sp>
        <p:nvSpPr>
          <p:cNvPr id="28" name="Text 26"/>
          <p:cNvSpPr/>
          <p:nvPr/>
        </p:nvSpPr>
        <p:spPr>
          <a:xfrm>
            <a:off x="6309360" y="2642616"/>
            <a:ext cx="5148072" cy="164592"/>
          </a:xfrm>
          <a:prstGeom prst="rect">
            <a:avLst/>
          </a:prstGeom>
          <a:noFill/>
          <a:ln/>
        </p:spPr>
        <p:txBody>
          <a:bodyPr wrap="square" lIns="0" tIns="0" rIns="0" bIns="0" rtlCol="0" anchor="ctr"/>
          <a:lstStyle/>
          <a:p>
            <a:pPr marL="0" indent="0">
              <a:buNone/>
            </a:pPr>
            <a:r>
              <a:rPr lang="en-US" sz="1000" b="1" dirty="0">
                <a:solidFill>
                  <a:srgbClr val="C44E52"/>
                </a:solidFill>
                <a:latin typeface="Calibri" pitchFamily="34" charset="0"/>
                <a:ea typeface="Calibri" pitchFamily="34" charset="-122"/>
                <a:cs typeface="Calibri" pitchFamily="34" charset="-120"/>
              </a:rPr>
              <a:t>Competition Intensifying</a:t>
            </a:r>
            <a:endParaRPr lang="en-US" sz="1000" dirty="0"/>
          </a:p>
        </p:txBody>
      </p:sp>
      <p:sp>
        <p:nvSpPr>
          <p:cNvPr id="29" name="Text 27"/>
          <p:cNvSpPr/>
          <p:nvPr/>
        </p:nvSpPr>
        <p:spPr>
          <a:xfrm>
            <a:off x="6309360" y="2807208"/>
            <a:ext cx="5148072" cy="320040"/>
          </a:xfrm>
          <a:prstGeom prst="rect">
            <a:avLst/>
          </a:prstGeom>
          <a:noFill/>
          <a:ln/>
        </p:spPr>
        <p:txBody>
          <a:bodyPr wrap="square" lIns="0" tIns="0" rIns="0" bIns="0" rtlCol="0" anchor="ctr"/>
          <a:lstStyle/>
          <a:p>
            <a:pPr marL="0" indent="0">
              <a:buNone/>
            </a:pPr>
            <a:r>
              <a:rPr lang="en-US" sz="850" dirty="0">
                <a:solidFill>
                  <a:srgbClr val="FFFFFF"/>
                </a:solidFill>
                <a:latin typeface="Calibri" pitchFamily="34" charset="0"/>
                <a:ea typeface="Calibri" pitchFamily="34" charset="-122"/>
                <a:cs typeface="Calibri" pitchFamily="34" charset="-120"/>
              </a:rPr>
              <a:t>Azure grew 39%, Google Cloud 48%. Temu/Shein taking low-end share. Walmart+/delivery catching up.</a:t>
            </a:r>
            <a:endParaRPr lang="en-US" sz="850" dirty="0"/>
          </a:p>
        </p:txBody>
      </p:sp>
      <p:sp>
        <p:nvSpPr>
          <p:cNvPr id="30" name="Text 28"/>
          <p:cNvSpPr/>
          <p:nvPr/>
        </p:nvSpPr>
        <p:spPr>
          <a:xfrm>
            <a:off x="6309360" y="3163824"/>
            <a:ext cx="5148072" cy="164592"/>
          </a:xfrm>
          <a:prstGeom prst="rect">
            <a:avLst/>
          </a:prstGeom>
          <a:noFill/>
          <a:ln/>
        </p:spPr>
        <p:txBody>
          <a:bodyPr wrap="square" lIns="0" tIns="0" rIns="0" bIns="0" rtlCol="0" anchor="ctr"/>
          <a:lstStyle/>
          <a:p>
            <a:pPr marL="0" indent="0">
              <a:buNone/>
            </a:pPr>
            <a:r>
              <a:rPr lang="en-US" sz="1000" b="1" dirty="0">
                <a:solidFill>
                  <a:srgbClr val="C44E52"/>
                </a:solidFill>
                <a:latin typeface="Calibri" pitchFamily="34" charset="0"/>
                <a:ea typeface="Calibri" pitchFamily="34" charset="-122"/>
                <a:cs typeface="Calibri" pitchFamily="34" charset="-120"/>
              </a:rPr>
              <a:t>Regulatory &amp; Labor</a:t>
            </a:r>
            <a:endParaRPr lang="en-US" sz="1000" dirty="0"/>
          </a:p>
        </p:txBody>
      </p:sp>
      <p:sp>
        <p:nvSpPr>
          <p:cNvPr id="31" name="Text 29"/>
          <p:cNvSpPr/>
          <p:nvPr/>
        </p:nvSpPr>
        <p:spPr>
          <a:xfrm>
            <a:off x="6309360" y="3328416"/>
            <a:ext cx="5148072" cy="320040"/>
          </a:xfrm>
          <a:prstGeom prst="rect">
            <a:avLst/>
          </a:prstGeom>
          <a:noFill/>
          <a:ln/>
        </p:spPr>
        <p:txBody>
          <a:bodyPr wrap="square" lIns="0" tIns="0" rIns="0" bIns="0" rtlCol="0" anchor="ctr"/>
          <a:lstStyle/>
          <a:p>
            <a:pPr marL="0" indent="0">
              <a:buNone/>
            </a:pPr>
            <a:r>
              <a:rPr lang="en-US" sz="850" dirty="0">
                <a:solidFill>
                  <a:srgbClr val="FFFFFF"/>
                </a:solidFill>
                <a:latin typeface="Calibri" pitchFamily="34" charset="0"/>
                <a:ea typeface="Calibri" pitchFamily="34" charset="-122"/>
                <a:cs typeface="Calibri" pitchFamily="34" charset="-120"/>
              </a:rPr>
              <a:t>FTC scrutiny ongoing. Labor union efforts expanding. NLRB ruling against Jassy's anti-union remarks.</a:t>
            </a:r>
            <a:endParaRPr lang="en-US" sz="850" dirty="0"/>
          </a:p>
        </p:txBody>
      </p:sp>
      <p:sp>
        <p:nvSpPr>
          <p:cNvPr id="32" name="Text 30"/>
          <p:cNvSpPr/>
          <p:nvPr/>
        </p:nvSpPr>
        <p:spPr>
          <a:xfrm>
            <a:off x="6309360" y="3685032"/>
            <a:ext cx="5148072" cy="164592"/>
          </a:xfrm>
          <a:prstGeom prst="rect">
            <a:avLst/>
          </a:prstGeom>
          <a:noFill/>
          <a:ln/>
        </p:spPr>
        <p:txBody>
          <a:bodyPr wrap="square" lIns="0" tIns="0" rIns="0" bIns="0" rtlCol="0" anchor="ctr"/>
          <a:lstStyle/>
          <a:p>
            <a:pPr marL="0" indent="0">
              <a:buNone/>
            </a:pPr>
            <a:r>
              <a:rPr lang="en-US" sz="1000" b="1" dirty="0">
                <a:solidFill>
                  <a:srgbClr val="C44E52"/>
                </a:solidFill>
                <a:latin typeface="Calibri" pitchFamily="34" charset="0"/>
                <a:ea typeface="Calibri" pitchFamily="34" charset="-122"/>
                <a:cs typeface="Calibri" pitchFamily="34" charset="-120"/>
              </a:rPr>
              <a:t>Depreciation Headwind</a:t>
            </a:r>
            <a:endParaRPr lang="en-US" sz="1000" dirty="0"/>
          </a:p>
        </p:txBody>
      </p:sp>
      <p:sp>
        <p:nvSpPr>
          <p:cNvPr id="33" name="Text 31"/>
          <p:cNvSpPr/>
          <p:nvPr/>
        </p:nvSpPr>
        <p:spPr>
          <a:xfrm>
            <a:off x="6309360" y="3849624"/>
            <a:ext cx="5148072" cy="320040"/>
          </a:xfrm>
          <a:prstGeom prst="rect">
            <a:avLst/>
          </a:prstGeom>
          <a:noFill/>
          <a:ln/>
        </p:spPr>
        <p:txBody>
          <a:bodyPr wrap="square" lIns="0" tIns="0" rIns="0" bIns="0" rtlCol="0" anchor="ctr"/>
          <a:lstStyle/>
          <a:p>
            <a:pPr marL="0" indent="0">
              <a:buNone/>
            </a:pPr>
            <a:r>
              <a:rPr lang="en-US" sz="850" dirty="0">
                <a:solidFill>
                  <a:srgbClr val="FFFFFF"/>
                </a:solidFill>
                <a:latin typeface="Calibri" pitchFamily="34" charset="0"/>
                <a:ea typeface="Calibri" pitchFamily="34" charset="-122"/>
                <a:cs typeface="Calibri" pitchFamily="34" charset="-120"/>
              </a:rPr>
              <a:t>$65.8B D&amp;A in 2025 (+25% YoY). Will accelerate with $200B CapEx. Margin pressure for years.</a:t>
            </a:r>
            <a:endParaRPr lang="en-US" sz="850" dirty="0"/>
          </a:p>
        </p:txBody>
      </p:sp>
      <p:sp>
        <p:nvSpPr>
          <p:cNvPr id="34" name="Shape 32"/>
          <p:cNvSpPr/>
          <p:nvPr/>
        </p:nvSpPr>
        <p:spPr>
          <a:xfrm>
            <a:off x="548640" y="4754880"/>
            <a:ext cx="11091672" cy="1371600"/>
          </a:xfrm>
          <a:prstGeom prst="rect">
            <a:avLst/>
          </a:prstGeom>
          <a:solidFill>
            <a:srgbClr val="0F1820"/>
          </a:solidFill>
          <a:ln/>
        </p:spPr>
        <p:txBody>
          <a:bodyPr/>
          <a:lstStyle/>
          <a:p>
            <a:endParaRPr lang="en-US"/>
          </a:p>
        </p:txBody>
      </p:sp>
      <p:sp>
        <p:nvSpPr>
          <p:cNvPr id="35" name="Text 33"/>
          <p:cNvSpPr/>
          <p:nvPr/>
        </p:nvSpPr>
        <p:spPr>
          <a:xfrm>
            <a:off x="731520" y="4846320"/>
            <a:ext cx="10725912" cy="274320"/>
          </a:xfrm>
          <a:prstGeom prst="rect">
            <a:avLst/>
          </a:prstGeom>
          <a:noFill/>
          <a:ln/>
        </p:spPr>
        <p:txBody>
          <a:bodyPr wrap="square" lIns="0" tIns="0" rIns="0" bIns="0" rtlCol="0" anchor="ctr"/>
          <a:lstStyle/>
          <a:p>
            <a:pPr marL="0" indent="0">
              <a:buNone/>
            </a:pPr>
            <a:r>
              <a:rPr lang="en-US" sz="1300" b="1" dirty="0">
                <a:solidFill>
                  <a:srgbClr val="FF9900"/>
                </a:solidFill>
                <a:latin typeface="Georgia" pitchFamily="34" charset="0"/>
                <a:ea typeface="Georgia" pitchFamily="34" charset="-122"/>
                <a:cs typeface="Georgia" pitchFamily="34" charset="-120"/>
              </a:rPr>
              <a:t>THE FCF PARADOX</a:t>
            </a:r>
            <a:endParaRPr lang="en-US" sz="1300" dirty="0"/>
          </a:p>
        </p:txBody>
      </p:sp>
      <p:sp>
        <p:nvSpPr>
          <p:cNvPr id="36" name="Text 34"/>
          <p:cNvSpPr/>
          <p:nvPr/>
        </p:nvSpPr>
        <p:spPr>
          <a:xfrm>
            <a:off x="731520" y="5166360"/>
            <a:ext cx="10725912" cy="86868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Operating Cash Flow is massive: $139.5B (+20%). But FCF collapsed to $11.2B (-71%) because CapEx surged $50.7B YoY.
</a:t>
            </a:r>
            <a:r>
              <a:rPr lang="en-US" sz="1000" b="1" dirty="0">
                <a:solidFill>
                  <a:srgbClr val="FF9900"/>
                </a:solidFill>
                <a:latin typeface="Calibri" pitchFamily="34" charset="0"/>
                <a:ea typeface="Calibri" pitchFamily="34" charset="-122"/>
                <a:cs typeface="Calibri" pitchFamily="34" charset="-120"/>
              </a:rPr>
              <a:t>The question for value investors: Is this capital destruction or capital investment? </a:t>
            </a:r>
            <a:r>
              <a:rPr lang="en-US" sz="1000" dirty="0">
                <a:solidFill>
                  <a:srgbClr val="FFFFFF"/>
                </a:solidFill>
                <a:latin typeface="Calibri" pitchFamily="34" charset="0"/>
                <a:ea typeface="Calibri" pitchFamily="34" charset="-122"/>
                <a:cs typeface="Calibri" pitchFamily="34" charset="-120"/>
              </a:rPr>
              <a:t>AWS's 35% operating margins and $244B backlog suggest the latter. But the magnitude ($200B in 2026) means Amazon is betting the farm on AI infrastructure being a generational opportunity, not a commodity. Tax law changes also reduced Amazon's US corporate taxes by more than half in 2025.</a:t>
            </a:r>
            <a:endParaRPr lang="en-US" sz="1000" dirty="0"/>
          </a:p>
        </p:txBody>
      </p:sp>
      <p:sp>
        <p:nvSpPr>
          <p:cNvPr id="37" name="Text 35"/>
          <p:cNvSpPr/>
          <p:nvPr/>
        </p:nvSpPr>
        <p:spPr>
          <a:xfrm>
            <a:off x="457200" y="6537960"/>
            <a:ext cx="11274552" cy="228600"/>
          </a:xfrm>
          <a:prstGeom prst="rect">
            <a:avLst/>
          </a:prstGeom>
          <a:noFill/>
          <a:ln/>
        </p:spPr>
        <p:txBody>
          <a:bodyPr wrap="square" rtlCol="0" anchor="ctr"/>
          <a:lstStyle/>
          <a:p>
            <a:pPr marL="0" indent="0" algn="ctr">
              <a:buNone/>
            </a:pPr>
            <a:r>
              <a:rPr lang="en-US" sz="700" dirty="0">
                <a:solidFill>
                  <a:srgbClr val="999999"/>
                </a:solidFill>
                <a:latin typeface="Calibri" pitchFamily="34" charset="0"/>
                <a:ea typeface="Calibri" pitchFamily="34" charset="-122"/>
                <a:cs typeface="Calibri" pitchFamily="34" charset="-120"/>
              </a:rPr>
              <a:t>Source: Amazon FY2025 Earnings Release, Cash Flow Statement — BusinessWire (Feb 5, 2026)</a:t>
            </a:r>
            <a:endParaRPr lang="en-US" sz="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12188952" cy="54864"/>
          </a:xfrm>
          <a:prstGeom prst="rect">
            <a:avLst/>
          </a:prstGeom>
          <a:solidFill>
            <a:srgbClr val="FF9900"/>
          </a:solidFill>
          <a:ln/>
        </p:spPr>
        <p:txBody>
          <a:bodyPr/>
          <a:lstStyle/>
          <a:p>
            <a:endParaRPr lang="en-US"/>
          </a:p>
        </p:txBody>
      </p:sp>
      <p:sp>
        <p:nvSpPr>
          <p:cNvPr id="3" name="Text 1"/>
          <p:cNvSpPr/>
          <p:nvPr/>
        </p:nvSpPr>
        <p:spPr>
          <a:xfrm>
            <a:off x="731520" y="320040"/>
            <a:ext cx="10725912" cy="502920"/>
          </a:xfrm>
          <a:prstGeom prst="rect">
            <a:avLst/>
          </a:prstGeom>
          <a:noFill/>
          <a:ln/>
        </p:spPr>
        <p:txBody>
          <a:bodyPr wrap="square" rtlCol="0" anchor="ctr"/>
          <a:lstStyle/>
          <a:p>
            <a:pPr marL="0" indent="0">
              <a:buNone/>
            </a:pPr>
            <a:r>
              <a:rPr lang="en-US" sz="2800" b="1" dirty="0">
                <a:solidFill>
                  <a:srgbClr val="1A2332"/>
                </a:solidFill>
                <a:latin typeface="Georgia" pitchFamily="34" charset="0"/>
                <a:ea typeface="Georgia" pitchFamily="34" charset="-122"/>
                <a:cs typeface="Georgia" pitchFamily="34" charset="-120"/>
              </a:rPr>
              <a:t>INCENTIVE ALIGNMENT</a:t>
            </a:r>
            <a:endParaRPr lang="en-US" sz="2800" dirty="0"/>
          </a:p>
        </p:txBody>
      </p:sp>
      <p:sp>
        <p:nvSpPr>
          <p:cNvPr id="4" name="Shape 2"/>
          <p:cNvSpPr/>
          <p:nvPr/>
        </p:nvSpPr>
        <p:spPr>
          <a:xfrm>
            <a:off x="731520" y="1051560"/>
            <a:ext cx="5303520" cy="3200400"/>
          </a:xfrm>
          <a:prstGeom prst="rect">
            <a:avLst/>
          </a:prstGeom>
          <a:solidFill>
            <a:srgbClr val="FFFFFF"/>
          </a:solidFill>
          <a:ln/>
          <a:effectLst>
            <a:outerShdw blurRad="76200" dist="25400" dir="16200000" algn="bl" rotWithShape="0">
              <a:srgbClr val="000000">
                <a:alpha val="12000"/>
              </a:srgbClr>
            </a:outerShdw>
          </a:effectLst>
        </p:spPr>
        <p:txBody>
          <a:bodyPr/>
          <a:lstStyle/>
          <a:p>
            <a:endParaRPr lang="en-US"/>
          </a:p>
        </p:txBody>
      </p:sp>
      <p:sp>
        <p:nvSpPr>
          <p:cNvPr id="5" name="Text 3"/>
          <p:cNvSpPr/>
          <p:nvPr/>
        </p:nvSpPr>
        <p:spPr>
          <a:xfrm>
            <a:off x="914400" y="1143000"/>
            <a:ext cx="4937760" cy="274320"/>
          </a:xfrm>
          <a:prstGeom prst="rect">
            <a:avLst/>
          </a:prstGeom>
          <a:noFill/>
          <a:ln/>
        </p:spPr>
        <p:txBody>
          <a:bodyPr wrap="square" lIns="0" tIns="0" rIns="0" bIns="0" rtlCol="0" anchor="ctr"/>
          <a:lstStyle/>
          <a:p>
            <a:pPr marL="0" indent="0">
              <a:buNone/>
            </a:pPr>
            <a:r>
              <a:rPr lang="en-US" sz="1200" b="1" dirty="0">
                <a:solidFill>
                  <a:srgbClr val="1A2332"/>
                </a:solidFill>
                <a:latin typeface="Georgia" pitchFamily="34" charset="0"/>
                <a:ea typeface="Georgia" pitchFamily="34" charset="-122"/>
                <a:cs typeface="Georgia" pitchFamily="34" charset="-120"/>
              </a:rPr>
              <a:t>EXECUTIVE COMPENSATION (FY2024)</a:t>
            </a:r>
            <a:endParaRPr lang="en-US" sz="1200" dirty="0"/>
          </a:p>
        </p:txBody>
      </p:sp>
      <p:sp>
        <p:nvSpPr>
          <p:cNvPr id="6" name="Text 4"/>
          <p:cNvSpPr/>
          <p:nvPr/>
        </p:nvSpPr>
        <p:spPr>
          <a:xfrm>
            <a:off x="914400" y="1554480"/>
            <a:ext cx="2286000" cy="228600"/>
          </a:xfrm>
          <a:prstGeom prst="rect">
            <a:avLst/>
          </a:prstGeom>
          <a:noFill/>
          <a:ln/>
        </p:spPr>
        <p:txBody>
          <a:bodyPr wrap="square" lIns="0" tIns="0" rIns="0" bIns="0" rtlCol="0" anchor="ctr"/>
          <a:lstStyle/>
          <a:p>
            <a:pPr marL="0" indent="0">
              <a:buNone/>
            </a:pPr>
            <a:r>
              <a:rPr lang="en-US" sz="1000" b="1" dirty="0">
                <a:solidFill>
                  <a:srgbClr val="1A2332"/>
                </a:solidFill>
                <a:latin typeface="Calibri" pitchFamily="34" charset="0"/>
                <a:ea typeface="Calibri" pitchFamily="34" charset="-122"/>
                <a:cs typeface="Calibri" pitchFamily="34" charset="-120"/>
              </a:rPr>
              <a:t>Andy Jassy (CEO)</a:t>
            </a:r>
            <a:endParaRPr lang="en-US" sz="1000" dirty="0"/>
          </a:p>
        </p:txBody>
      </p:sp>
      <p:sp>
        <p:nvSpPr>
          <p:cNvPr id="7" name="Text 5"/>
          <p:cNvSpPr/>
          <p:nvPr/>
        </p:nvSpPr>
        <p:spPr>
          <a:xfrm>
            <a:off x="3200400" y="1554480"/>
            <a:ext cx="1371600" cy="228600"/>
          </a:xfrm>
          <a:prstGeom prst="rect">
            <a:avLst/>
          </a:prstGeom>
          <a:noFill/>
          <a:ln/>
        </p:spPr>
        <p:txBody>
          <a:bodyPr wrap="square" lIns="0" tIns="0" rIns="0" bIns="0" rtlCol="0" anchor="ctr"/>
          <a:lstStyle/>
          <a:p>
            <a:pPr marL="0" indent="0">
              <a:buNone/>
            </a:pPr>
            <a:r>
              <a:rPr lang="en-US" sz="1100" b="1" dirty="0">
                <a:solidFill>
                  <a:srgbClr val="FF9900"/>
                </a:solidFill>
                <a:latin typeface="Georgia" pitchFamily="34" charset="0"/>
                <a:ea typeface="Georgia" pitchFamily="34" charset="-122"/>
                <a:cs typeface="Georgia" pitchFamily="34" charset="-120"/>
              </a:rPr>
              <a:t>$40.1M realized</a:t>
            </a:r>
            <a:endParaRPr lang="en-US" sz="1100" dirty="0"/>
          </a:p>
        </p:txBody>
      </p:sp>
      <p:sp>
        <p:nvSpPr>
          <p:cNvPr id="8" name="Text 6"/>
          <p:cNvSpPr/>
          <p:nvPr/>
        </p:nvSpPr>
        <p:spPr>
          <a:xfrm>
            <a:off x="914400" y="1783080"/>
            <a:ext cx="4937760" cy="228600"/>
          </a:xfrm>
          <a:prstGeom prst="rect">
            <a:avLst/>
          </a:prstGeom>
          <a:noFill/>
          <a:ln/>
        </p:spPr>
        <p:txBody>
          <a:bodyPr wrap="square" lIns="0" tIns="0" rIns="0" bIns="0" rtlCol="0" anchor="ctr"/>
          <a:lstStyle/>
          <a:p>
            <a:pPr marL="0" indent="0">
              <a:buNone/>
            </a:pPr>
            <a:r>
              <a:rPr lang="en-US" sz="850" dirty="0">
                <a:solidFill>
                  <a:srgbClr val="555555"/>
                </a:solidFill>
                <a:latin typeface="Calibri" pitchFamily="34" charset="0"/>
                <a:ea typeface="Calibri" pitchFamily="34" charset="-122"/>
                <a:cs typeface="Calibri" pitchFamily="34" charset="-120"/>
              </a:rPr>
              <a:t>$365K salary + $38.5M vested stock + $1.2M security</a:t>
            </a:r>
            <a:endParaRPr lang="en-US" sz="850" dirty="0"/>
          </a:p>
        </p:txBody>
      </p:sp>
      <p:sp>
        <p:nvSpPr>
          <p:cNvPr id="9" name="Text 7"/>
          <p:cNvSpPr/>
          <p:nvPr/>
        </p:nvSpPr>
        <p:spPr>
          <a:xfrm>
            <a:off x="914400" y="2148840"/>
            <a:ext cx="2286000" cy="228600"/>
          </a:xfrm>
          <a:prstGeom prst="rect">
            <a:avLst/>
          </a:prstGeom>
          <a:noFill/>
          <a:ln/>
        </p:spPr>
        <p:txBody>
          <a:bodyPr wrap="square" lIns="0" tIns="0" rIns="0" bIns="0" rtlCol="0" anchor="ctr"/>
          <a:lstStyle/>
          <a:p>
            <a:pPr marL="0" indent="0">
              <a:buNone/>
            </a:pPr>
            <a:r>
              <a:rPr lang="en-US" sz="1000" b="1" dirty="0">
                <a:solidFill>
                  <a:srgbClr val="1A2332"/>
                </a:solidFill>
                <a:latin typeface="Calibri" pitchFamily="34" charset="0"/>
                <a:ea typeface="Calibri" pitchFamily="34" charset="-122"/>
                <a:cs typeface="Calibri" pitchFamily="34" charset="-120"/>
              </a:rPr>
              <a:t>Jeff Bezos (Exec Chair)</a:t>
            </a:r>
            <a:endParaRPr lang="en-US" sz="1000" dirty="0"/>
          </a:p>
        </p:txBody>
      </p:sp>
      <p:sp>
        <p:nvSpPr>
          <p:cNvPr id="10" name="Text 8"/>
          <p:cNvSpPr/>
          <p:nvPr/>
        </p:nvSpPr>
        <p:spPr>
          <a:xfrm>
            <a:off x="3200400" y="2148840"/>
            <a:ext cx="1371600" cy="228600"/>
          </a:xfrm>
          <a:prstGeom prst="rect">
            <a:avLst/>
          </a:prstGeom>
          <a:noFill/>
          <a:ln/>
        </p:spPr>
        <p:txBody>
          <a:bodyPr wrap="square" lIns="0" tIns="0" rIns="0" bIns="0" rtlCol="0" anchor="ctr"/>
          <a:lstStyle/>
          <a:p>
            <a:pPr marL="0" indent="0">
              <a:buNone/>
            </a:pPr>
            <a:r>
              <a:rPr lang="en-US" sz="1100" b="1" dirty="0">
                <a:solidFill>
                  <a:srgbClr val="FF9900"/>
                </a:solidFill>
                <a:latin typeface="Georgia" pitchFamily="34" charset="0"/>
                <a:ea typeface="Georgia" pitchFamily="34" charset="-122"/>
                <a:cs typeface="Georgia" pitchFamily="34" charset="-120"/>
              </a:rPr>
              <a:t>$1.68M</a:t>
            </a:r>
            <a:endParaRPr lang="en-US" sz="1100" dirty="0"/>
          </a:p>
        </p:txBody>
      </p:sp>
      <p:sp>
        <p:nvSpPr>
          <p:cNvPr id="11" name="Text 9"/>
          <p:cNvSpPr/>
          <p:nvPr/>
        </p:nvSpPr>
        <p:spPr>
          <a:xfrm>
            <a:off x="914400" y="2377440"/>
            <a:ext cx="4937760" cy="228600"/>
          </a:xfrm>
          <a:prstGeom prst="rect">
            <a:avLst/>
          </a:prstGeom>
          <a:noFill/>
          <a:ln/>
        </p:spPr>
        <p:txBody>
          <a:bodyPr wrap="square" lIns="0" tIns="0" rIns="0" bIns="0" rtlCol="0" anchor="ctr"/>
          <a:lstStyle/>
          <a:p>
            <a:pPr marL="0" indent="0">
              <a:buNone/>
            </a:pPr>
            <a:r>
              <a:rPr lang="en-US" sz="850" dirty="0">
                <a:solidFill>
                  <a:srgbClr val="555555"/>
                </a:solidFill>
                <a:latin typeface="Calibri" pitchFamily="34" charset="0"/>
                <a:ea typeface="Calibri" pitchFamily="34" charset="-122"/>
                <a:cs typeface="Calibri" pitchFamily="34" charset="-120"/>
              </a:rPr>
              <a:t>$82K salary + $1.6M security costs</a:t>
            </a:r>
            <a:endParaRPr lang="en-US" sz="850" dirty="0"/>
          </a:p>
        </p:txBody>
      </p:sp>
      <p:sp>
        <p:nvSpPr>
          <p:cNvPr id="12" name="Text 10"/>
          <p:cNvSpPr/>
          <p:nvPr/>
        </p:nvSpPr>
        <p:spPr>
          <a:xfrm>
            <a:off x="914400" y="2743200"/>
            <a:ext cx="2286000" cy="228600"/>
          </a:xfrm>
          <a:prstGeom prst="rect">
            <a:avLst/>
          </a:prstGeom>
          <a:noFill/>
          <a:ln/>
        </p:spPr>
        <p:txBody>
          <a:bodyPr wrap="square" lIns="0" tIns="0" rIns="0" bIns="0" rtlCol="0" anchor="ctr"/>
          <a:lstStyle/>
          <a:p>
            <a:pPr marL="0" indent="0">
              <a:buNone/>
            </a:pPr>
            <a:r>
              <a:rPr lang="en-US" sz="1000" b="1" dirty="0">
                <a:solidFill>
                  <a:srgbClr val="1A2332"/>
                </a:solidFill>
                <a:latin typeface="Calibri" pitchFamily="34" charset="0"/>
                <a:ea typeface="Calibri" pitchFamily="34" charset="-122"/>
                <a:cs typeface="Calibri" pitchFamily="34" charset="-120"/>
              </a:rPr>
              <a:t>Matt Garman (AWS CEO)</a:t>
            </a:r>
            <a:endParaRPr lang="en-US" sz="1000" dirty="0"/>
          </a:p>
        </p:txBody>
      </p:sp>
      <p:sp>
        <p:nvSpPr>
          <p:cNvPr id="13" name="Text 11"/>
          <p:cNvSpPr/>
          <p:nvPr/>
        </p:nvSpPr>
        <p:spPr>
          <a:xfrm>
            <a:off x="3200400" y="2743200"/>
            <a:ext cx="1371600" cy="228600"/>
          </a:xfrm>
          <a:prstGeom prst="rect">
            <a:avLst/>
          </a:prstGeom>
          <a:noFill/>
          <a:ln/>
        </p:spPr>
        <p:txBody>
          <a:bodyPr wrap="square" lIns="0" tIns="0" rIns="0" bIns="0" rtlCol="0" anchor="ctr"/>
          <a:lstStyle/>
          <a:p>
            <a:pPr marL="0" indent="0">
              <a:buNone/>
            </a:pPr>
            <a:r>
              <a:rPr lang="en-US" sz="1100" b="1" dirty="0">
                <a:solidFill>
                  <a:srgbClr val="FF9900"/>
                </a:solidFill>
                <a:latin typeface="Georgia" pitchFamily="34" charset="0"/>
                <a:ea typeface="Georgia" pitchFamily="34" charset="-122"/>
                <a:cs typeface="Georgia" pitchFamily="34" charset="-120"/>
              </a:rPr>
              <a:t>$33.2M</a:t>
            </a:r>
            <a:endParaRPr lang="en-US" sz="1100" dirty="0"/>
          </a:p>
        </p:txBody>
      </p:sp>
      <p:sp>
        <p:nvSpPr>
          <p:cNvPr id="14" name="Text 12"/>
          <p:cNvSpPr/>
          <p:nvPr/>
        </p:nvSpPr>
        <p:spPr>
          <a:xfrm>
            <a:off x="914400" y="2971800"/>
            <a:ext cx="4937760" cy="228600"/>
          </a:xfrm>
          <a:prstGeom prst="rect">
            <a:avLst/>
          </a:prstGeom>
          <a:noFill/>
          <a:ln/>
        </p:spPr>
        <p:txBody>
          <a:bodyPr wrap="square" lIns="0" tIns="0" rIns="0" bIns="0" rtlCol="0" anchor="ctr"/>
          <a:lstStyle/>
          <a:p>
            <a:pPr marL="0" indent="0">
              <a:buNone/>
            </a:pPr>
            <a:r>
              <a:rPr lang="en-US" sz="850" dirty="0">
                <a:solidFill>
                  <a:srgbClr val="555555"/>
                </a:solidFill>
                <a:latin typeface="Calibri" pitchFamily="34" charset="0"/>
                <a:ea typeface="Calibri" pitchFamily="34" charset="-122"/>
                <a:cs typeface="Calibri" pitchFamily="34" charset="-120"/>
              </a:rPr>
              <a:t>Primarily stock-based compensation</a:t>
            </a:r>
            <a:endParaRPr lang="en-US" sz="850" dirty="0"/>
          </a:p>
        </p:txBody>
      </p:sp>
      <p:sp>
        <p:nvSpPr>
          <p:cNvPr id="15" name="Text 13"/>
          <p:cNvSpPr/>
          <p:nvPr/>
        </p:nvSpPr>
        <p:spPr>
          <a:xfrm>
            <a:off x="914400" y="3337560"/>
            <a:ext cx="2286000" cy="228600"/>
          </a:xfrm>
          <a:prstGeom prst="rect">
            <a:avLst/>
          </a:prstGeom>
          <a:noFill/>
          <a:ln/>
        </p:spPr>
        <p:txBody>
          <a:bodyPr wrap="square" lIns="0" tIns="0" rIns="0" bIns="0" rtlCol="0" anchor="ctr"/>
          <a:lstStyle/>
          <a:p>
            <a:pPr marL="0" indent="0">
              <a:buNone/>
            </a:pPr>
            <a:r>
              <a:rPr lang="en-US" sz="1000" b="1" dirty="0">
                <a:solidFill>
                  <a:srgbClr val="1A2332"/>
                </a:solidFill>
                <a:latin typeface="Calibri" pitchFamily="34" charset="0"/>
                <a:ea typeface="Calibri" pitchFamily="34" charset="-122"/>
                <a:cs typeface="Calibri" pitchFamily="34" charset="-120"/>
              </a:rPr>
              <a:t>Median Employee (Global)</a:t>
            </a:r>
            <a:endParaRPr lang="en-US" sz="1000" dirty="0"/>
          </a:p>
        </p:txBody>
      </p:sp>
      <p:sp>
        <p:nvSpPr>
          <p:cNvPr id="16" name="Text 14"/>
          <p:cNvSpPr/>
          <p:nvPr/>
        </p:nvSpPr>
        <p:spPr>
          <a:xfrm>
            <a:off x="3200400" y="3337560"/>
            <a:ext cx="1371600" cy="228600"/>
          </a:xfrm>
          <a:prstGeom prst="rect">
            <a:avLst/>
          </a:prstGeom>
          <a:noFill/>
          <a:ln/>
        </p:spPr>
        <p:txBody>
          <a:bodyPr wrap="square" lIns="0" tIns="0" rIns="0" bIns="0" rtlCol="0" anchor="ctr"/>
          <a:lstStyle/>
          <a:p>
            <a:pPr marL="0" indent="0">
              <a:buNone/>
            </a:pPr>
            <a:r>
              <a:rPr lang="en-US" sz="1100" b="1" dirty="0">
                <a:solidFill>
                  <a:srgbClr val="FF9900"/>
                </a:solidFill>
                <a:latin typeface="Georgia" pitchFamily="34" charset="0"/>
                <a:ea typeface="Georgia" pitchFamily="34" charset="-122"/>
                <a:cs typeface="Georgia" pitchFamily="34" charset="-120"/>
              </a:rPr>
              <a:t>$37,181</a:t>
            </a:r>
            <a:endParaRPr lang="en-US" sz="1100" dirty="0"/>
          </a:p>
        </p:txBody>
      </p:sp>
      <p:sp>
        <p:nvSpPr>
          <p:cNvPr id="17" name="Text 15"/>
          <p:cNvSpPr/>
          <p:nvPr/>
        </p:nvSpPr>
        <p:spPr>
          <a:xfrm>
            <a:off x="914400" y="3566160"/>
            <a:ext cx="4937760" cy="228600"/>
          </a:xfrm>
          <a:prstGeom prst="rect">
            <a:avLst/>
          </a:prstGeom>
          <a:noFill/>
          <a:ln/>
        </p:spPr>
        <p:txBody>
          <a:bodyPr wrap="square" lIns="0" tIns="0" rIns="0" bIns="0" rtlCol="0" anchor="ctr"/>
          <a:lstStyle/>
          <a:p>
            <a:pPr marL="0" indent="0">
              <a:buNone/>
            </a:pPr>
            <a:r>
              <a:rPr lang="en-US" sz="850" dirty="0">
                <a:solidFill>
                  <a:srgbClr val="555555"/>
                </a:solidFill>
                <a:latin typeface="Calibri" pitchFamily="34" charset="0"/>
                <a:ea typeface="Calibri" pitchFamily="34" charset="-122"/>
                <a:cs typeface="Calibri" pitchFamily="34" charset="-120"/>
              </a:rPr>
              <a:t>US median: $47,990 (+5% YoY)</a:t>
            </a:r>
            <a:endParaRPr lang="en-US" sz="850" dirty="0"/>
          </a:p>
        </p:txBody>
      </p:sp>
      <p:sp>
        <p:nvSpPr>
          <p:cNvPr id="18" name="Shape 16"/>
          <p:cNvSpPr/>
          <p:nvPr/>
        </p:nvSpPr>
        <p:spPr>
          <a:xfrm>
            <a:off x="6217920" y="1051560"/>
            <a:ext cx="5239512" cy="3200400"/>
          </a:xfrm>
          <a:prstGeom prst="rect">
            <a:avLst/>
          </a:prstGeom>
          <a:solidFill>
            <a:srgbClr val="FFFFFF"/>
          </a:solidFill>
          <a:ln/>
          <a:effectLst>
            <a:outerShdw blurRad="76200" dist="25400" dir="16200000" algn="bl" rotWithShape="0">
              <a:srgbClr val="000000">
                <a:alpha val="12000"/>
              </a:srgbClr>
            </a:outerShdw>
          </a:effectLst>
        </p:spPr>
        <p:txBody>
          <a:bodyPr/>
          <a:lstStyle/>
          <a:p>
            <a:endParaRPr lang="en-US"/>
          </a:p>
        </p:txBody>
      </p:sp>
      <p:sp>
        <p:nvSpPr>
          <p:cNvPr id="19" name="Text 17"/>
          <p:cNvSpPr/>
          <p:nvPr/>
        </p:nvSpPr>
        <p:spPr>
          <a:xfrm>
            <a:off x="6400800" y="1143000"/>
            <a:ext cx="4873752" cy="274320"/>
          </a:xfrm>
          <a:prstGeom prst="rect">
            <a:avLst/>
          </a:prstGeom>
          <a:noFill/>
          <a:ln/>
        </p:spPr>
        <p:txBody>
          <a:bodyPr wrap="square" lIns="0" tIns="0" rIns="0" bIns="0" rtlCol="0" anchor="ctr"/>
          <a:lstStyle/>
          <a:p>
            <a:pPr marL="0" indent="0">
              <a:buNone/>
            </a:pPr>
            <a:r>
              <a:rPr lang="en-US" sz="1200" b="1" dirty="0">
                <a:solidFill>
                  <a:srgbClr val="1A2332"/>
                </a:solidFill>
                <a:latin typeface="Georgia" pitchFamily="34" charset="0"/>
                <a:ea typeface="Georgia" pitchFamily="34" charset="-122"/>
                <a:cs typeface="Georgia" pitchFamily="34" charset="-120"/>
              </a:rPr>
              <a:t>FOUNDER OWNERSHIP &amp; ALIGNMENT</a:t>
            </a:r>
            <a:endParaRPr lang="en-US" sz="1200" dirty="0"/>
          </a:p>
        </p:txBody>
      </p:sp>
      <p:sp>
        <p:nvSpPr>
          <p:cNvPr id="20" name="Text 18"/>
          <p:cNvSpPr/>
          <p:nvPr/>
        </p:nvSpPr>
        <p:spPr>
          <a:xfrm>
            <a:off x="6400800" y="1554480"/>
            <a:ext cx="4873752" cy="201168"/>
          </a:xfrm>
          <a:prstGeom prst="rect">
            <a:avLst/>
          </a:prstGeom>
          <a:noFill/>
          <a:ln/>
        </p:spPr>
        <p:txBody>
          <a:bodyPr wrap="square" lIns="0" tIns="0" rIns="0" bIns="0" rtlCol="0" anchor="ctr"/>
          <a:lstStyle/>
          <a:p>
            <a:pPr marL="0" indent="0">
              <a:buNone/>
            </a:pPr>
            <a:r>
              <a:rPr lang="en-US" sz="1000" b="1" dirty="0">
                <a:solidFill>
                  <a:srgbClr val="1A2332"/>
                </a:solidFill>
                <a:latin typeface="Calibri" pitchFamily="34" charset="0"/>
                <a:ea typeface="Calibri" pitchFamily="34" charset="-122"/>
                <a:cs typeface="Calibri" pitchFamily="34" charset="-120"/>
              </a:rPr>
              <a:t>Jeff Bezos</a:t>
            </a:r>
            <a:endParaRPr lang="en-US" sz="1000" dirty="0"/>
          </a:p>
        </p:txBody>
      </p:sp>
      <p:sp>
        <p:nvSpPr>
          <p:cNvPr id="21" name="Text 19"/>
          <p:cNvSpPr/>
          <p:nvPr/>
        </p:nvSpPr>
        <p:spPr>
          <a:xfrm>
            <a:off x="6400800" y="1755648"/>
            <a:ext cx="4873752" cy="365760"/>
          </a:xfrm>
          <a:prstGeom prst="rect">
            <a:avLst/>
          </a:prstGeom>
          <a:noFill/>
          <a:ln/>
        </p:spPr>
        <p:txBody>
          <a:bodyPr wrap="square" lIns="0" tIns="0" rIns="0" bIns="0" rtlCol="0" anchor="ctr"/>
          <a:lstStyle/>
          <a:p>
            <a:pPr marL="0" indent="0">
              <a:buNone/>
            </a:pPr>
            <a:r>
              <a:rPr lang="en-US" sz="850" dirty="0">
                <a:solidFill>
                  <a:srgbClr val="555555"/>
                </a:solidFill>
                <a:latin typeface="Calibri" pitchFamily="34" charset="0"/>
                <a:ea typeface="Calibri" pitchFamily="34" charset="-122"/>
                <a:cs typeface="Calibri" pitchFamily="34" charset="-120"/>
              </a:rPr>
              <a:t>~9% ownership (~$189B). Largest individual shareholder. Executive Chairman role with $82K salary — near-total alignment via stock.</a:t>
            </a:r>
            <a:endParaRPr lang="en-US" sz="850" dirty="0"/>
          </a:p>
        </p:txBody>
      </p:sp>
      <p:sp>
        <p:nvSpPr>
          <p:cNvPr id="22" name="Text 20"/>
          <p:cNvSpPr/>
          <p:nvPr/>
        </p:nvSpPr>
        <p:spPr>
          <a:xfrm>
            <a:off x="6400800" y="2194560"/>
            <a:ext cx="4873752" cy="201168"/>
          </a:xfrm>
          <a:prstGeom prst="rect">
            <a:avLst/>
          </a:prstGeom>
          <a:noFill/>
          <a:ln/>
        </p:spPr>
        <p:txBody>
          <a:bodyPr wrap="square" lIns="0" tIns="0" rIns="0" bIns="0" rtlCol="0" anchor="ctr"/>
          <a:lstStyle/>
          <a:p>
            <a:pPr marL="0" indent="0">
              <a:buNone/>
            </a:pPr>
            <a:r>
              <a:rPr lang="en-US" sz="1000" b="1" dirty="0">
                <a:solidFill>
                  <a:srgbClr val="1A2332"/>
                </a:solidFill>
                <a:latin typeface="Calibri" pitchFamily="34" charset="0"/>
                <a:ea typeface="Calibri" pitchFamily="34" charset="-122"/>
                <a:cs typeface="Calibri" pitchFamily="34" charset="-120"/>
              </a:rPr>
              <a:t>Jassy's 10-Year Equity Grant</a:t>
            </a:r>
            <a:endParaRPr lang="en-US" sz="1000" dirty="0"/>
          </a:p>
        </p:txBody>
      </p:sp>
      <p:sp>
        <p:nvSpPr>
          <p:cNvPr id="23" name="Text 21"/>
          <p:cNvSpPr/>
          <p:nvPr/>
        </p:nvSpPr>
        <p:spPr>
          <a:xfrm>
            <a:off x="6400800" y="2395728"/>
            <a:ext cx="4873752" cy="365760"/>
          </a:xfrm>
          <a:prstGeom prst="rect">
            <a:avLst/>
          </a:prstGeom>
          <a:noFill/>
          <a:ln/>
        </p:spPr>
        <p:txBody>
          <a:bodyPr wrap="square" lIns="0" tIns="0" rIns="0" bIns="0" rtlCol="0" anchor="ctr"/>
          <a:lstStyle/>
          <a:p>
            <a:pPr marL="0" indent="0">
              <a:buNone/>
            </a:pPr>
            <a:r>
              <a:rPr lang="en-US" sz="850" dirty="0">
                <a:solidFill>
                  <a:srgbClr val="555555"/>
                </a:solidFill>
                <a:latin typeface="Calibri" pitchFamily="34" charset="0"/>
                <a:ea typeface="Calibri" pitchFamily="34" charset="-122"/>
                <a:cs typeface="Calibri" pitchFamily="34" charset="-120"/>
              </a:rPr>
              <a:t>$212.7M RSU grant (2021), vesting through 2031 — no new grants since. Declining annual vesting creates long-term alignment. No performance triggers — a concern.</a:t>
            </a:r>
            <a:endParaRPr lang="en-US" sz="850" dirty="0"/>
          </a:p>
        </p:txBody>
      </p:sp>
      <p:sp>
        <p:nvSpPr>
          <p:cNvPr id="24" name="Text 22"/>
          <p:cNvSpPr/>
          <p:nvPr/>
        </p:nvSpPr>
        <p:spPr>
          <a:xfrm>
            <a:off x="6400800" y="2834640"/>
            <a:ext cx="4873752" cy="201168"/>
          </a:xfrm>
          <a:prstGeom prst="rect">
            <a:avLst/>
          </a:prstGeom>
          <a:noFill/>
          <a:ln/>
        </p:spPr>
        <p:txBody>
          <a:bodyPr wrap="square" lIns="0" tIns="0" rIns="0" bIns="0" rtlCol="0" anchor="ctr"/>
          <a:lstStyle/>
          <a:p>
            <a:pPr marL="0" indent="0">
              <a:buNone/>
            </a:pPr>
            <a:r>
              <a:rPr lang="en-US" sz="1000" b="1" dirty="0">
                <a:solidFill>
                  <a:srgbClr val="1A2332"/>
                </a:solidFill>
                <a:latin typeface="Calibri" pitchFamily="34" charset="0"/>
                <a:ea typeface="Calibri" pitchFamily="34" charset="-122"/>
                <a:cs typeface="Calibri" pitchFamily="34" charset="-120"/>
              </a:rPr>
              <a:t>No Dividend, No Buybacks</a:t>
            </a:r>
            <a:endParaRPr lang="en-US" sz="1000" dirty="0"/>
          </a:p>
        </p:txBody>
      </p:sp>
      <p:sp>
        <p:nvSpPr>
          <p:cNvPr id="25" name="Text 23"/>
          <p:cNvSpPr/>
          <p:nvPr/>
        </p:nvSpPr>
        <p:spPr>
          <a:xfrm>
            <a:off x="6400800" y="3035808"/>
            <a:ext cx="4873752" cy="365760"/>
          </a:xfrm>
          <a:prstGeom prst="rect">
            <a:avLst/>
          </a:prstGeom>
          <a:noFill/>
          <a:ln/>
        </p:spPr>
        <p:txBody>
          <a:bodyPr wrap="square" lIns="0" tIns="0" rIns="0" bIns="0" rtlCol="0" anchor="ctr"/>
          <a:lstStyle/>
          <a:p>
            <a:pPr marL="0" indent="0">
              <a:buNone/>
            </a:pPr>
            <a:r>
              <a:rPr lang="en-US" sz="850" dirty="0">
                <a:solidFill>
                  <a:srgbClr val="555555"/>
                </a:solidFill>
                <a:latin typeface="Calibri" pitchFamily="34" charset="0"/>
                <a:ea typeface="Calibri" pitchFamily="34" charset="-122"/>
                <a:cs typeface="Calibri" pitchFamily="34" charset="-120"/>
              </a:rPr>
              <a:t>Amazon reinvests 100% of earnings. No dividends. No buyback program. Pure growth compounder — you're betting on capital allocation, not cash returns.</a:t>
            </a:r>
            <a:endParaRPr lang="en-US" sz="850" dirty="0"/>
          </a:p>
        </p:txBody>
      </p:sp>
      <p:sp>
        <p:nvSpPr>
          <p:cNvPr id="26" name="Text 24"/>
          <p:cNvSpPr/>
          <p:nvPr/>
        </p:nvSpPr>
        <p:spPr>
          <a:xfrm>
            <a:off x="6400800" y="3474720"/>
            <a:ext cx="4873752" cy="201168"/>
          </a:xfrm>
          <a:prstGeom prst="rect">
            <a:avLst/>
          </a:prstGeom>
          <a:noFill/>
          <a:ln/>
        </p:spPr>
        <p:txBody>
          <a:bodyPr wrap="square" lIns="0" tIns="0" rIns="0" bIns="0" rtlCol="0" anchor="ctr"/>
          <a:lstStyle/>
          <a:p>
            <a:pPr marL="0" indent="0">
              <a:buNone/>
            </a:pPr>
            <a:r>
              <a:rPr lang="en-US" sz="1000" b="1" dirty="0">
                <a:solidFill>
                  <a:srgbClr val="1A2332"/>
                </a:solidFill>
                <a:latin typeface="Calibri" pitchFamily="34" charset="0"/>
                <a:ea typeface="Calibri" pitchFamily="34" charset="-122"/>
                <a:cs typeface="Calibri" pitchFamily="34" charset="-120"/>
              </a:rPr>
              <a:t>Pay Ratio Concern</a:t>
            </a:r>
            <a:endParaRPr lang="en-US" sz="1000" dirty="0"/>
          </a:p>
        </p:txBody>
      </p:sp>
      <p:sp>
        <p:nvSpPr>
          <p:cNvPr id="27" name="Text 25"/>
          <p:cNvSpPr/>
          <p:nvPr/>
        </p:nvSpPr>
        <p:spPr>
          <a:xfrm>
            <a:off x="6400800" y="3675888"/>
            <a:ext cx="4873752" cy="365760"/>
          </a:xfrm>
          <a:prstGeom prst="rect">
            <a:avLst/>
          </a:prstGeom>
          <a:noFill/>
          <a:ln/>
        </p:spPr>
        <p:txBody>
          <a:bodyPr wrap="square" lIns="0" tIns="0" rIns="0" bIns="0" rtlCol="0" anchor="ctr"/>
          <a:lstStyle/>
          <a:p>
            <a:pPr marL="0" indent="0">
              <a:buNone/>
            </a:pPr>
            <a:r>
              <a:rPr lang="en-US" sz="850" dirty="0">
                <a:solidFill>
                  <a:srgbClr val="555555"/>
                </a:solidFill>
                <a:latin typeface="Calibri" pitchFamily="34" charset="0"/>
                <a:ea typeface="Calibri" pitchFamily="34" charset="-122"/>
                <a:cs typeface="Calibri" pitchFamily="34" charset="-120"/>
              </a:rPr>
              <a:t>CEO-to-median ratio: 43:1 (SEC basis) or ~1,079:1 (realized comp). Global median $37K reflects warehouse workforce. US median $48K is more representative.</a:t>
            </a:r>
            <a:endParaRPr lang="en-US" sz="850" dirty="0"/>
          </a:p>
        </p:txBody>
      </p:sp>
      <p:sp>
        <p:nvSpPr>
          <p:cNvPr id="28" name="Shape 26"/>
          <p:cNvSpPr/>
          <p:nvPr/>
        </p:nvSpPr>
        <p:spPr>
          <a:xfrm>
            <a:off x="731520" y="4480560"/>
            <a:ext cx="10725912" cy="640080"/>
          </a:xfrm>
          <a:prstGeom prst="rect">
            <a:avLst/>
          </a:prstGeom>
          <a:solidFill>
            <a:srgbClr val="1A2332"/>
          </a:solidFill>
          <a:ln/>
        </p:spPr>
        <p:txBody>
          <a:bodyPr/>
          <a:lstStyle/>
          <a:p>
            <a:endParaRPr lang="en-US"/>
          </a:p>
        </p:txBody>
      </p:sp>
      <p:sp>
        <p:nvSpPr>
          <p:cNvPr id="29" name="Text 27"/>
          <p:cNvSpPr/>
          <p:nvPr/>
        </p:nvSpPr>
        <p:spPr>
          <a:xfrm>
            <a:off x="914400" y="4526280"/>
            <a:ext cx="10360152" cy="548640"/>
          </a:xfrm>
          <a:prstGeom prst="rect">
            <a:avLst/>
          </a:prstGeom>
          <a:noFill/>
          <a:ln/>
        </p:spPr>
        <p:txBody>
          <a:bodyPr wrap="square" lIns="0" tIns="0" rIns="0" bIns="0" rtlCol="0" anchor="ctr"/>
          <a:lstStyle/>
          <a:p>
            <a:pPr marL="0" indent="0" algn="ctr">
              <a:buNone/>
            </a:pPr>
            <a:r>
              <a:rPr lang="en-US" sz="1600" b="1" dirty="0">
                <a:solidFill>
                  <a:srgbClr val="FF9900"/>
                </a:solidFill>
                <a:latin typeface="Calibri" pitchFamily="34" charset="0"/>
                <a:ea typeface="Calibri" pitchFamily="34" charset="-122"/>
                <a:cs typeface="Calibri" pitchFamily="34" charset="-120"/>
              </a:rPr>
              <a:t>ALIGNMENT SCORE:  B+</a:t>
            </a:r>
            <a:r>
              <a:rPr lang="en-US" sz="1000" dirty="0">
                <a:solidFill>
                  <a:srgbClr val="FFFFFF"/>
                </a:solidFill>
                <a:latin typeface="Calibri" pitchFamily="34" charset="0"/>
                <a:ea typeface="Calibri" pitchFamily="34" charset="-122"/>
                <a:cs typeface="Calibri" pitchFamily="34" charset="-120"/>
              </a:rPr>
              <a:t>    Bezos's massive ownership is excellent. Jassy's equity-heavy comp is good but lacks performance triggers. No shareholder returns (no dividends, no buybacks) requires faith in reinvestment.</a:t>
            </a:r>
            <a:endParaRPr lang="en-US" sz="1600" dirty="0"/>
          </a:p>
        </p:txBody>
      </p:sp>
      <p:sp>
        <p:nvSpPr>
          <p:cNvPr id="30" name="Text 28"/>
          <p:cNvSpPr/>
          <p:nvPr/>
        </p:nvSpPr>
        <p:spPr>
          <a:xfrm>
            <a:off x="457200" y="6537960"/>
            <a:ext cx="11274552" cy="228600"/>
          </a:xfrm>
          <a:prstGeom prst="rect">
            <a:avLst/>
          </a:prstGeom>
          <a:noFill/>
          <a:ln/>
        </p:spPr>
        <p:txBody>
          <a:bodyPr wrap="square" rtlCol="0" anchor="ctr"/>
          <a:lstStyle/>
          <a:p>
            <a:pPr marL="0" indent="0" algn="ctr">
              <a:buNone/>
            </a:pPr>
            <a:r>
              <a:rPr lang="en-US" sz="700" dirty="0">
                <a:solidFill>
                  <a:srgbClr val="999999"/>
                </a:solidFill>
                <a:latin typeface="Calibri" pitchFamily="34" charset="0"/>
                <a:ea typeface="Calibri" pitchFamily="34" charset="-122"/>
                <a:cs typeface="Calibri" pitchFamily="34" charset="-120"/>
              </a:rPr>
              <a:t>Source: Amazon DEF 14A Proxy Statement (April 2025), GeekWire, The Register</a:t>
            </a:r>
            <a:endParaRPr lang="en-US" sz="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3254</Words>
  <Application>Microsoft Office PowerPoint</Application>
  <PresentationFormat>Widescreen</PresentationFormat>
  <Paragraphs>341</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Amazon.com Inc. (AMZN) Owner's Deep-Dive</dc:subject>
  <dc:creator>Claude AI — Buffett-Munger Analyst</dc:creator>
  <cp:lastModifiedBy>Joseph F Lynch</cp:lastModifiedBy>
  <cp:revision>1</cp:revision>
  <dcterms:created xsi:type="dcterms:W3CDTF">2026-02-09T16:18:41Z</dcterms:created>
  <dcterms:modified xsi:type="dcterms:W3CDTF">2026-02-15T21:05:15Z</dcterms:modified>
</cp:coreProperties>
</file>